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5" r:id="rId1"/>
  </p:sldMasterIdLst>
  <p:notesMasterIdLst>
    <p:notesMasterId r:id="rId98"/>
  </p:notesMasterIdLst>
  <p:sldIdLst>
    <p:sldId id="256" r:id="rId2"/>
    <p:sldId id="258" r:id="rId3"/>
    <p:sldId id="368" r:id="rId4"/>
    <p:sldId id="369" r:id="rId5"/>
    <p:sldId id="370" r:id="rId6"/>
    <p:sldId id="405" r:id="rId7"/>
    <p:sldId id="440" r:id="rId8"/>
    <p:sldId id="406" r:id="rId9"/>
    <p:sldId id="445" r:id="rId10"/>
    <p:sldId id="259" r:id="rId11"/>
    <p:sldId id="446" r:id="rId12"/>
    <p:sldId id="260" r:id="rId13"/>
    <p:sldId id="407" r:id="rId14"/>
    <p:sldId id="261" r:id="rId15"/>
    <p:sldId id="262" r:id="rId16"/>
    <p:sldId id="263" r:id="rId17"/>
    <p:sldId id="318" r:id="rId18"/>
    <p:sldId id="264" r:id="rId19"/>
    <p:sldId id="408" r:id="rId20"/>
    <p:sldId id="409" r:id="rId21"/>
    <p:sldId id="410" r:id="rId22"/>
    <p:sldId id="265" r:id="rId23"/>
    <p:sldId id="319" r:id="rId24"/>
    <p:sldId id="266" r:id="rId25"/>
    <p:sldId id="267" r:id="rId26"/>
    <p:sldId id="268" r:id="rId27"/>
    <p:sldId id="269" r:id="rId28"/>
    <p:sldId id="270" r:id="rId29"/>
    <p:sldId id="271" r:id="rId30"/>
    <p:sldId id="272" r:id="rId31"/>
    <p:sldId id="273" r:id="rId32"/>
    <p:sldId id="276" r:id="rId33"/>
    <p:sldId id="444" r:id="rId34"/>
    <p:sldId id="414" r:id="rId35"/>
    <p:sldId id="280" r:id="rId36"/>
    <p:sldId id="282" r:id="rId37"/>
    <p:sldId id="284" r:id="rId38"/>
    <p:sldId id="285" r:id="rId39"/>
    <p:sldId id="404" r:id="rId40"/>
    <p:sldId id="286" r:id="rId41"/>
    <p:sldId id="287" r:id="rId42"/>
    <p:sldId id="333" r:id="rId43"/>
    <p:sldId id="288" r:id="rId44"/>
    <p:sldId id="289" r:id="rId45"/>
    <p:sldId id="290" r:id="rId46"/>
    <p:sldId id="291" r:id="rId47"/>
    <p:sldId id="292" r:id="rId48"/>
    <p:sldId id="293" r:id="rId49"/>
    <p:sldId id="294" r:id="rId50"/>
    <p:sldId id="295" r:id="rId51"/>
    <p:sldId id="277" r:id="rId52"/>
    <p:sldId id="416" r:id="rId53"/>
    <p:sldId id="417" r:id="rId54"/>
    <p:sldId id="418" r:id="rId55"/>
    <p:sldId id="419" r:id="rId56"/>
    <p:sldId id="420" r:id="rId57"/>
    <p:sldId id="421" r:id="rId58"/>
    <p:sldId id="422" r:id="rId59"/>
    <p:sldId id="442" r:id="rId60"/>
    <p:sldId id="296" r:id="rId61"/>
    <p:sldId id="297" r:id="rId62"/>
    <p:sldId id="298" r:id="rId63"/>
    <p:sldId id="299" r:id="rId64"/>
    <p:sldId id="424" r:id="rId65"/>
    <p:sldId id="425" r:id="rId66"/>
    <p:sldId id="426" r:id="rId67"/>
    <p:sldId id="428" r:id="rId68"/>
    <p:sldId id="429" r:id="rId69"/>
    <p:sldId id="302" r:id="rId70"/>
    <p:sldId id="430" r:id="rId71"/>
    <p:sldId id="304" r:id="rId72"/>
    <p:sldId id="305" r:id="rId73"/>
    <p:sldId id="306" r:id="rId74"/>
    <p:sldId id="431" r:id="rId75"/>
    <p:sldId id="307" r:id="rId76"/>
    <p:sldId id="303" r:id="rId77"/>
    <p:sldId id="309" r:id="rId78"/>
    <p:sldId id="439" r:id="rId79"/>
    <p:sldId id="310" r:id="rId80"/>
    <p:sldId id="308" r:id="rId81"/>
    <p:sldId id="432" r:id="rId82"/>
    <p:sldId id="433" r:id="rId83"/>
    <p:sldId id="434" r:id="rId84"/>
    <p:sldId id="435" r:id="rId85"/>
    <p:sldId id="436" r:id="rId86"/>
    <p:sldId id="437" r:id="rId87"/>
    <p:sldId id="313" r:id="rId88"/>
    <p:sldId id="443" r:id="rId89"/>
    <p:sldId id="441" r:id="rId90"/>
    <p:sldId id="427" r:id="rId91"/>
    <p:sldId id="274" r:id="rId92"/>
    <p:sldId id="275" r:id="rId93"/>
    <p:sldId id="283" r:id="rId94"/>
    <p:sldId id="300" r:id="rId95"/>
    <p:sldId id="301" r:id="rId96"/>
    <p:sldId id="316" r:id="rId97"/>
  </p:sldIdLst>
  <p:sldSz cx="12192000" cy="6858000"/>
  <p:notesSz cx="6858000" cy="9144000"/>
  <p:embeddedFontLst>
    <p:embeddedFont>
      <p:font typeface="Corbel" panose="020B0503020204020204" pitchFamily="34"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A2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3038"/>
  </p:normalViewPr>
  <p:slideViewPr>
    <p:cSldViewPr snapToGrid="0">
      <p:cViewPr varScale="1">
        <p:scale>
          <a:sx n="60" d="100"/>
          <a:sy n="60" d="100"/>
        </p:scale>
        <p:origin x="552" y="176"/>
      </p:cViewPr>
      <p:guideLst>
        <p:guide orient="horz" pos="2160"/>
        <p:guide pos="3840"/>
      </p:guideLst>
    </p:cSldViewPr>
  </p:slideViewPr>
  <p:outlineViewPr>
    <p:cViewPr>
      <p:scale>
        <a:sx n="33" d="100"/>
        <a:sy n="33" d="100"/>
      </p:scale>
      <p:origin x="-64" y="0"/>
    </p:cViewPr>
  </p:outlin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4.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1.fntdata"/><Relationship Id="rId10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2.fntdata"/><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tiff>
</file>

<file path=ppt/media/image32.jpg>
</file>

<file path=ppt/media/image33.jpg>
</file>

<file path=ppt/media/image34.png>
</file>

<file path=ppt/media/image35.tiff>
</file>

<file path=ppt/media/image36.png>
</file>

<file path=ppt/media/image37.tiff>
</file>

<file path=ppt/media/image38.jpeg>
</file>

<file path=ppt/media/image39.jpg>
</file>

<file path=ppt/media/image4.jpg>
</file>

<file path=ppt/media/image40.jpeg>
</file>

<file path=ppt/media/image41.png>
</file>

<file path=ppt/media/image42.jpg>
</file>

<file path=ppt/media/image43.jpg>
</file>

<file path=ppt/media/image44.jpg>
</file>

<file path=ppt/media/image45.jpg>
</file>

<file path=ppt/media/image46.tiff>
</file>

<file path=ppt/media/image47.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 name="Google Shape;6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fca4dc856_0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fca4dc856_0_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 name="Google Shape;97;g3fca4dc856_0_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fca4dc856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g3fca4dc856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fca4dc856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fca4dc856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g3fca4dc856_0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fca4dc856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fca4dc856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g3fca4dc856_0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extLst>
      <p:ext uri="{BB962C8B-B14F-4D97-AF65-F5344CB8AC3E}">
        <p14:creationId xmlns:p14="http://schemas.microsoft.com/office/powerpoint/2010/main" val="2336939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671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06840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77287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fca4dc856_0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fca4dc856_0_5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g3fca4dc856_0_5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fcc91fb2d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fcc91fb2d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 name="Google Shape;79;g3fcc91fb2d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fca4dc856_0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fca4dc856_0_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fca4dc856_0_5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fca4dc856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fca4dc856_0_6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3fca4dc856_0_6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fca4dc856_0_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fca4dc856_0_7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g3fca4dc856_0_7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fca4dc856_0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fca4dc856_0_8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3fca4dc856_0_8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fca4dc856_0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3fca4dc856_0_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3fca4dc856_0_8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fca4dc856_0_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fca4dc856_0_9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g3fca4dc856_0_9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fca4dc856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fca4dc856_0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g3fca4dc856_0_10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fca4dc856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fca4dc856_0_1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3fca4dc856_0_10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fca4dc856_0_1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fca4dc856_0_1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g3fca4dc856_0_1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a:p>
        </p:txBody>
      </p:sp>
      <p:sp>
        <p:nvSpPr>
          <p:cNvPr id="4" name="Slide Number Placeholder 3"/>
          <p:cNvSpPr>
            <a:spLocks noGrp="1"/>
          </p:cNvSpPr>
          <p:nvPr>
            <p:ph type="sldNum" sz="quarter" idx="10"/>
          </p:nvPr>
        </p:nvSpPr>
        <p:spPr/>
        <p:txBody>
          <a:bodyPr/>
          <a:lstStyle/>
          <a:p>
            <a:fld id="{737E3A85-3EEE-4042-8A90-76AE465685DE}" type="slidenum">
              <a:t>34</a:t>
            </a:fld>
            <a:endParaRPr lang="it-IT"/>
          </a:p>
        </p:txBody>
      </p:sp>
    </p:spTree>
    <p:extLst>
      <p:ext uri="{BB962C8B-B14F-4D97-AF65-F5344CB8AC3E}">
        <p14:creationId xmlns:p14="http://schemas.microsoft.com/office/powerpoint/2010/main" val="3681185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a1eafce82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a1eafce82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4127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fca4dc856_1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fca4dc856_1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3fca4dc856_1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fca4dc856_1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fca4dc856_1_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g3fca4dc856_1_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fca4dc856_1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fca4dc856_1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g3fca4dc856_1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fca4dc856_1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fca4dc856_1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g3fca4dc856_1_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fca4dc856_1_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fca4dc856_1_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g3fca4dc856_1_6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fca4dc856_1_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3fca4dc856_1_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8" name="Google Shape;278;g3fca4dc856_1_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fca4dc856_1_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fca4dc856_1_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g3fca4dc856_1_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fca4dc856_1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fca4dc856_1_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g3fca4dc856_1_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fca4dc856_1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fca4dc856_1_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g3fca4dc856_1_9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fca4dc856_1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fca4dc856_1_9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g3fca4dc856_1_9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a1eafce82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a1eafce82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6648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3fca4dc856_1_1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3fca4dc856_1_1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g3fca4dc856_1_10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fca4dc856_1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fca4dc856_1_1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g3fca4dc856_1_11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fca4dc856_1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fca4dc856_1_1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8" name="Google Shape;328;g3fca4dc856_1_1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3fca4dc856_1_1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3fca4dc856_1_1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g3fca4dc856_1_1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50</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fca4dc856_0_1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fca4dc856_0_1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g3fca4dc856_0_1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51</a:t>
            </a:fld>
            <a:endParaRPr/>
          </a:p>
        </p:txBody>
      </p:sp>
    </p:spTree>
    <p:extLst>
      <p:ext uri="{BB962C8B-B14F-4D97-AF65-F5344CB8AC3E}">
        <p14:creationId xmlns:p14="http://schemas.microsoft.com/office/powerpoint/2010/main" val="1578296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52</a:t>
            </a:fld>
            <a:endParaRPr/>
          </a:p>
        </p:txBody>
      </p:sp>
    </p:spTree>
    <p:extLst>
      <p:ext uri="{BB962C8B-B14F-4D97-AF65-F5344CB8AC3E}">
        <p14:creationId xmlns:p14="http://schemas.microsoft.com/office/powerpoint/2010/main" val="2413692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53</a:t>
            </a:fld>
            <a:endParaRPr/>
          </a:p>
        </p:txBody>
      </p:sp>
    </p:spTree>
    <p:extLst>
      <p:ext uri="{BB962C8B-B14F-4D97-AF65-F5344CB8AC3E}">
        <p14:creationId xmlns:p14="http://schemas.microsoft.com/office/powerpoint/2010/main" val="11035952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54</a:t>
            </a:fld>
            <a:endParaRPr/>
          </a:p>
        </p:txBody>
      </p:sp>
    </p:spTree>
    <p:extLst>
      <p:ext uri="{BB962C8B-B14F-4D97-AF65-F5344CB8AC3E}">
        <p14:creationId xmlns:p14="http://schemas.microsoft.com/office/powerpoint/2010/main" val="59473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55</a:t>
            </a:fld>
            <a:endParaRPr/>
          </a:p>
        </p:txBody>
      </p:sp>
    </p:spTree>
    <p:extLst>
      <p:ext uri="{BB962C8B-B14F-4D97-AF65-F5344CB8AC3E}">
        <p14:creationId xmlns:p14="http://schemas.microsoft.com/office/powerpoint/2010/main" val="42526555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56</a:t>
            </a:fld>
            <a:endParaRPr/>
          </a:p>
        </p:txBody>
      </p:sp>
    </p:spTree>
    <p:extLst>
      <p:ext uri="{BB962C8B-B14F-4D97-AF65-F5344CB8AC3E}">
        <p14:creationId xmlns:p14="http://schemas.microsoft.com/office/powerpoint/2010/main" val="3836687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a1eafce82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a1eafce82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8346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57</a:t>
            </a:fld>
            <a:endParaRPr/>
          </a:p>
        </p:txBody>
      </p:sp>
    </p:spTree>
    <p:extLst>
      <p:ext uri="{BB962C8B-B14F-4D97-AF65-F5344CB8AC3E}">
        <p14:creationId xmlns:p14="http://schemas.microsoft.com/office/powerpoint/2010/main" val="127476700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fca4dc856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fca4dc856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3fca4dc856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58</a:t>
            </a:fld>
            <a:endParaRPr/>
          </a:p>
        </p:txBody>
      </p:sp>
    </p:spTree>
    <p:extLst>
      <p:ext uri="{BB962C8B-B14F-4D97-AF65-F5344CB8AC3E}">
        <p14:creationId xmlns:p14="http://schemas.microsoft.com/office/powerpoint/2010/main" val="15964487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fca4dc856_1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fca4dc856_1_1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g3fca4dc856_1_1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fca4dc856_1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3fca4dc856_1_1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8" name="Google Shape;348;g3fca4dc856_1_1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fca4dc856_1_1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fca4dc856_1_1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g3fca4dc856_1_1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extLst>
      <p:ext uri="{BB962C8B-B14F-4D97-AF65-F5344CB8AC3E}">
        <p14:creationId xmlns:p14="http://schemas.microsoft.com/office/powerpoint/2010/main" val="179308401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65</a:t>
            </a:fld>
            <a:endParaRPr/>
          </a:p>
        </p:txBody>
      </p:sp>
    </p:spTree>
    <p:extLst>
      <p:ext uri="{BB962C8B-B14F-4D97-AF65-F5344CB8AC3E}">
        <p14:creationId xmlns:p14="http://schemas.microsoft.com/office/powerpoint/2010/main" val="222225278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extLst>
      <p:ext uri="{BB962C8B-B14F-4D97-AF65-F5344CB8AC3E}">
        <p14:creationId xmlns:p14="http://schemas.microsoft.com/office/powerpoint/2010/main" val="326758567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extLst>
      <p:ext uri="{BB962C8B-B14F-4D97-AF65-F5344CB8AC3E}">
        <p14:creationId xmlns:p14="http://schemas.microsoft.com/office/powerpoint/2010/main" val="2978547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977937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fca4dc856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fca4dc856_1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g3fca4dc856_1_1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68</a:t>
            </a:fld>
            <a:endParaRPr/>
          </a:p>
        </p:txBody>
      </p:sp>
    </p:spTree>
    <p:extLst>
      <p:ext uri="{BB962C8B-B14F-4D97-AF65-F5344CB8AC3E}">
        <p14:creationId xmlns:p14="http://schemas.microsoft.com/office/powerpoint/2010/main" val="364792535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3fca4dc856_1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3fca4dc856_1_1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g3fca4dc856_1_1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69</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3fca4dc856_1_1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3fca4dc856_1_19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5" name="Google Shape;395;g3fca4dc856_1_19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fca4dc856_1_2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fca4dc856_1_2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2" name="Google Shape;402;g3fca4dc856_1_20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3fca4dc856_1_2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3fca4dc856_1_2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g3fca4dc856_1_2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73</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fca4dc856_1_2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fca4dc856_1_2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2" name="Google Shape;402;g3fca4dc856_1_20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74</a:t>
            </a:fld>
            <a:endParaRPr/>
          </a:p>
        </p:txBody>
      </p:sp>
    </p:spTree>
    <p:extLst>
      <p:ext uri="{BB962C8B-B14F-4D97-AF65-F5344CB8AC3E}">
        <p14:creationId xmlns:p14="http://schemas.microsoft.com/office/powerpoint/2010/main" val="37668072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3fca4dc856_1_2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3fca4dc856_1_2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6" name="Google Shape;416;g3fca4dc856_1_22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75</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fca4dc856_1_1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fca4dc856_1_1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8" name="Google Shape;388;g3fca4dc856_1_1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76</a:t>
            </a:fld>
            <a:endParaRPr/>
          </a:p>
        </p:txBody>
      </p:sp>
    </p:spTree>
    <p:extLst>
      <p:ext uri="{BB962C8B-B14F-4D97-AF65-F5344CB8AC3E}">
        <p14:creationId xmlns:p14="http://schemas.microsoft.com/office/powerpoint/2010/main" val="404548089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fca4dc856_1_2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fca4dc856_1_2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8" name="Google Shape;428;g3fca4dc856_1_2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77</a:t>
            </a:fld>
            <a:endParaRPr/>
          </a:p>
        </p:txBody>
      </p:sp>
    </p:spTree>
    <p:extLst>
      <p:ext uri="{BB962C8B-B14F-4D97-AF65-F5344CB8AC3E}">
        <p14:creationId xmlns:p14="http://schemas.microsoft.com/office/powerpoint/2010/main" val="115366941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3fca4dc856_1_2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3fca4dc856_1_2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5" name="Google Shape;435;g3fca4dc856_1_2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79</a:t>
            </a:fld>
            <a:endParaRPr/>
          </a:p>
        </p:txBody>
      </p:sp>
    </p:spTree>
    <p:extLst>
      <p:ext uri="{BB962C8B-B14F-4D97-AF65-F5344CB8AC3E}">
        <p14:creationId xmlns:p14="http://schemas.microsoft.com/office/powerpoint/2010/main" val="354297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5170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81</a:t>
            </a:fld>
            <a:endParaRPr/>
          </a:p>
        </p:txBody>
      </p:sp>
    </p:spTree>
    <p:extLst>
      <p:ext uri="{BB962C8B-B14F-4D97-AF65-F5344CB8AC3E}">
        <p14:creationId xmlns:p14="http://schemas.microsoft.com/office/powerpoint/2010/main" val="134762813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82</a:t>
            </a:fld>
            <a:endParaRPr/>
          </a:p>
        </p:txBody>
      </p:sp>
    </p:spTree>
    <p:extLst>
      <p:ext uri="{BB962C8B-B14F-4D97-AF65-F5344CB8AC3E}">
        <p14:creationId xmlns:p14="http://schemas.microsoft.com/office/powerpoint/2010/main" val="28039743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83</a:t>
            </a:fld>
            <a:endParaRPr/>
          </a:p>
        </p:txBody>
      </p:sp>
    </p:spTree>
    <p:extLst>
      <p:ext uri="{BB962C8B-B14F-4D97-AF65-F5344CB8AC3E}">
        <p14:creationId xmlns:p14="http://schemas.microsoft.com/office/powerpoint/2010/main" val="147150355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84</a:t>
            </a:fld>
            <a:endParaRPr/>
          </a:p>
        </p:txBody>
      </p:sp>
    </p:spTree>
    <p:extLst>
      <p:ext uri="{BB962C8B-B14F-4D97-AF65-F5344CB8AC3E}">
        <p14:creationId xmlns:p14="http://schemas.microsoft.com/office/powerpoint/2010/main" val="409843456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85</a:t>
            </a:fld>
            <a:endParaRPr/>
          </a:p>
        </p:txBody>
      </p:sp>
    </p:spTree>
    <p:extLst>
      <p:ext uri="{BB962C8B-B14F-4D97-AF65-F5344CB8AC3E}">
        <p14:creationId xmlns:p14="http://schemas.microsoft.com/office/powerpoint/2010/main" val="428494303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fca4dc856_1_2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fca4dc856_1_2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3fca4dc856_1_2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86</a:t>
            </a:fld>
            <a:endParaRPr/>
          </a:p>
        </p:txBody>
      </p:sp>
    </p:spTree>
    <p:extLst>
      <p:ext uri="{BB962C8B-B14F-4D97-AF65-F5344CB8AC3E}">
        <p14:creationId xmlns:p14="http://schemas.microsoft.com/office/powerpoint/2010/main" val="276613434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fca4dc856_1_2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fca4dc856_1_2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g3fca4dc856_1_2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fca4dc856_1_2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fca4dc856_1_2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g3fca4dc856_1_2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88</a:t>
            </a:fld>
            <a:endParaRPr/>
          </a:p>
        </p:txBody>
      </p:sp>
    </p:spTree>
    <p:extLst>
      <p:ext uri="{BB962C8B-B14F-4D97-AF65-F5344CB8AC3E}">
        <p14:creationId xmlns:p14="http://schemas.microsoft.com/office/powerpoint/2010/main" val="237533180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04049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fca4dc856_0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fca4dc856_0_1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g3fca4dc856_0_1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91</a:t>
            </a:fld>
            <a:endParaRPr/>
          </a:p>
        </p:txBody>
      </p:sp>
    </p:spTree>
    <p:extLst>
      <p:ext uri="{BB962C8B-B14F-4D97-AF65-F5344CB8AC3E}">
        <p14:creationId xmlns:p14="http://schemas.microsoft.com/office/powerpoint/2010/main" val="217168612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fca4dc856_0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fca4dc856_0_1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g3fca4dc856_0_1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92</a:t>
            </a:fld>
            <a:endParaRPr/>
          </a:p>
        </p:txBody>
      </p:sp>
    </p:spTree>
    <p:extLst>
      <p:ext uri="{BB962C8B-B14F-4D97-AF65-F5344CB8AC3E}">
        <p14:creationId xmlns:p14="http://schemas.microsoft.com/office/powerpoint/2010/main" val="183136511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fca4dc856_1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fca4dc856_1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g3fca4dc856_1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93</a:t>
            </a:fld>
            <a:endParaRPr/>
          </a:p>
        </p:txBody>
      </p:sp>
    </p:spTree>
    <p:extLst>
      <p:ext uri="{BB962C8B-B14F-4D97-AF65-F5344CB8AC3E}">
        <p14:creationId xmlns:p14="http://schemas.microsoft.com/office/powerpoint/2010/main" val="3639230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3fca4dc856_1_1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3fca4dc856_1_1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9" name="Google Shape;369;g3fca4dc856_1_1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94</a:t>
            </a:fld>
            <a:endParaRPr/>
          </a:p>
        </p:txBody>
      </p:sp>
    </p:spTree>
    <p:extLst>
      <p:ext uri="{BB962C8B-B14F-4D97-AF65-F5344CB8AC3E}">
        <p14:creationId xmlns:p14="http://schemas.microsoft.com/office/powerpoint/2010/main" val="37833233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3fca4dc856_1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3fca4dc856_1_1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5" name="Google Shape;375;g3fca4dc856_1_17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95</a:t>
            </a:fld>
            <a:endParaRPr/>
          </a:p>
        </p:txBody>
      </p:sp>
    </p:spTree>
    <p:extLst>
      <p:ext uri="{BB962C8B-B14F-4D97-AF65-F5344CB8AC3E}">
        <p14:creationId xmlns:p14="http://schemas.microsoft.com/office/powerpoint/2010/main" val="208624266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3fca4dc856_1_2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3fca4dc856_1_2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6" name="Google Shape;476;g3fca4dc856_1_28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96</a:t>
            </a:fld>
            <a:endParaRPr/>
          </a:p>
        </p:txBody>
      </p:sp>
    </p:spTree>
    <p:extLst>
      <p:ext uri="{BB962C8B-B14F-4D97-AF65-F5344CB8AC3E}">
        <p14:creationId xmlns:p14="http://schemas.microsoft.com/office/powerpoint/2010/main" val="35628558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87950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EXCELERATE">
  <p:cSld name="Title slide EXCELERATE">
    <p:spTree>
      <p:nvGrpSpPr>
        <p:cNvPr id="1" name="Shape 13"/>
        <p:cNvGrpSpPr/>
        <p:nvPr/>
      </p:nvGrpSpPr>
      <p:grpSpPr>
        <a:xfrm>
          <a:off x="0" y="0"/>
          <a:ext cx="0" cy="0"/>
          <a:chOff x="0" y="0"/>
          <a:chExt cx="0" cy="0"/>
        </a:xfrm>
      </p:grpSpPr>
      <p:pic>
        <p:nvPicPr>
          <p:cNvPr id="14" name="Google Shape;14;p2" descr="elixir_helix_200_2.eps"/>
          <p:cNvPicPr preferRelativeResize="0"/>
          <p:nvPr/>
        </p:nvPicPr>
        <p:blipFill rotWithShape="1">
          <a:blip r:embed="rId2">
            <a:alphaModFix/>
          </a:blip>
          <a:srcRect/>
          <a:stretch/>
        </p:blipFill>
        <p:spPr>
          <a:xfrm>
            <a:off x="-48683" y="-26988"/>
            <a:ext cx="12240683" cy="6186488"/>
          </a:xfrm>
          <a:prstGeom prst="rect">
            <a:avLst/>
          </a:prstGeom>
          <a:noFill/>
          <a:ln>
            <a:noFill/>
          </a:ln>
        </p:spPr>
      </p:pic>
      <p:sp>
        <p:nvSpPr>
          <p:cNvPr id="15" name="Google Shape;15;p2"/>
          <p:cNvSpPr txBox="1"/>
          <p:nvPr/>
        </p:nvSpPr>
        <p:spPr>
          <a:xfrm>
            <a:off x="5232400" y="6106564"/>
            <a:ext cx="6398684" cy="434975"/>
          </a:xfrm>
          <a:prstGeom prst="rect">
            <a:avLst/>
          </a:prstGeom>
          <a:noFill/>
          <a:ln>
            <a:noFill/>
          </a:ln>
        </p:spPr>
        <p:txBody>
          <a:bodyPr spcFirstLastPara="1" wrap="square" lIns="65300" tIns="32650" rIns="65300" bIns="32650" anchor="t" anchorCtr="0">
            <a:noAutofit/>
          </a:bodyPr>
          <a:lstStyle/>
          <a:p>
            <a:pPr marL="0" marR="0" lvl="0" indent="0" algn="r" rtl="0">
              <a:spcBef>
                <a:spcPts val="0"/>
              </a:spcBef>
              <a:spcAft>
                <a:spcPts val="0"/>
              </a:spcAft>
              <a:buNone/>
            </a:pPr>
            <a:r>
              <a:rPr lang="en-US" sz="2400" b="0" i="1" u="none" strike="noStrike" cap="none">
                <a:solidFill>
                  <a:srgbClr val="003F41"/>
                </a:solidFill>
                <a:latin typeface="Corbel"/>
                <a:ea typeface="Corbel"/>
                <a:cs typeface="Corbel"/>
                <a:sym typeface="Corbel"/>
              </a:rPr>
              <a:t>www.elixir-europe.org</a:t>
            </a:r>
            <a:endParaRPr sz="2400" b="0" i="1" u="none" strike="noStrike" cap="none">
              <a:solidFill>
                <a:srgbClr val="003F41"/>
              </a:solidFill>
              <a:latin typeface="Corbel"/>
              <a:ea typeface="Corbel"/>
              <a:cs typeface="Corbel"/>
              <a:sym typeface="Corbel"/>
            </a:endParaRPr>
          </a:p>
        </p:txBody>
      </p:sp>
      <p:pic>
        <p:nvPicPr>
          <p:cNvPr id="16" name="Google Shape;16;p2" descr="Excelerate_whitebackground.png"/>
          <p:cNvPicPr preferRelativeResize="0"/>
          <p:nvPr/>
        </p:nvPicPr>
        <p:blipFill rotWithShape="1">
          <a:blip r:embed="rId3">
            <a:alphaModFix/>
          </a:blip>
          <a:srcRect/>
          <a:stretch/>
        </p:blipFill>
        <p:spPr>
          <a:xfrm>
            <a:off x="2070873" y="5374689"/>
            <a:ext cx="2425174" cy="897883"/>
          </a:xfrm>
          <a:prstGeom prst="rect">
            <a:avLst/>
          </a:prstGeom>
          <a:noFill/>
          <a:ln>
            <a:noFill/>
          </a:ln>
        </p:spPr>
      </p:pic>
      <p:pic>
        <p:nvPicPr>
          <p:cNvPr id="17" name="Google Shape;17;p2"/>
          <p:cNvPicPr preferRelativeResize="0"/>
          <p:nvPr/>
        </p:nvPicPr>
        <p:blipFill rotWithShape="1">
          <a:blip r:embed="rId4">
            <a:alphaModFix/>
          </a:blip>
          <a:srcRect/>
          <a:stretch/>
        </p:blipFill>
        <p:spPr>
          <a:xfrm>
            <a:off x="360951" y="5398563"/>
            <a:ext cx="1368383" cy="874009"/>
          </a:xfrm>
          <a:prstGeom prst="rect">
            <a:avLst/>
          </a:prstGeom>
          <a:noFill/>
          <a:ln>
            <a:noFill/>
          </a:ln>
        </p:spPr>
      </p:pic>
      <p:sp>
        <p:nvSpPr>
          <p:cNvPr id="18" name="Google Shape;18;p2"/>
          <p:cNvSpPr/>
          <p:nvPr/>
        </p:nvSpPr>
        <p:spPr>
          <a:xfrm>
            <a:off x="276727" y="6336051"/>
            <a:ext cx="5062451"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b="0" i="0" u="none" strike="noStrike" cap="none">
                <a:solidFill>
                  <a:srgbClr val="7F7F7F"/>
                </a:solidFill>
                <a:latin typeface="Arial"/>
                <a:ea typeface="Arial"/>
                <a:cs typeface="Arial"/>
                <a:sym typeface="Arial"/>
              </a:rPr>
              <a:t>ELIXIR-EXCELERATE is funded by the European Commission within the Research Infrastructures programme of Horizon 2020, grant agreement number 676559.</a:t>
            </a:r>
            <a:endParaRPr/>
          </a:p>
        </p:txBody>
      </p:sp>
      <p:sp>
        <p:nvSpPr>
          <p:cNvPr id="19" name="Google Shape;19;p2"/>
          <p:cNvSpPr txBox="1">
            <a:spLocks noGrp="1"/>
          </p:cNvSpPr>
          <p:nvPr>
            <p:ph type="ctrTitle"/>
          </p:nvPr>
        </p:nvSpPr>
        <p:spPr>
          <a:xfrm>
            <a:off x="1453286" y="3356993"/>
            <a:ext cx="10363200" cy="864096"/>
          </a:xfrm>
          <a:prstGeom prst="rect">
            <a:avLst/>
          </a:prstGeom>
          <a:noFill/>
          <a:ln>
            <a:noFill/>
          </a:ln>
        </p:spPr>
        <p:txBody>
          <a:bodyPr spcFirstLastPara="1" wrap="square" lIns="0" tIns="0" rIns="0" bIns="0" anchor="t" anchorCtr="0"/>
          <a:lstStyle>
            <a:lvl1pPr marR="0" lvl="0" algn="r" rtl="0">
              <a:spcBef>
                <a:spcPts val="0"/>
              </a:spcBef>
              <a:spcAft>
                <a:spcPts val="0"/>
              </a:spcAft>
              <a:buSzPts val="1400"/>
              <a:buNone/>
              <a:defRPr sz="5000" b="1" i="0" u="none" strike="noStrike" cap="none">
                <a:solidFill>
                  <a:srgbClr val="003F4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20" name="Google Shape;20;p2"/>
          <p:cNvSpPr txBox="1">
            <a:spLocks noGrp="1"/>
          </p:cNvSpPr>
          <p:nvPr>
            <p:ph type="subTitle" idx="1"/>
          </p:nvPr>
        </p:nvSpPr>
        <p:spPr>
          <a:xfrm>
            <a:off x="4061019" y="4316358"/>
            <a:ext cx="7755467" cy="899583"/>
          </a:xfrm>
          <a:prstGeom prst="rect">
            <a:avLst/>
          </a:prstGeom>
          <a:noFill/>
          <a:ln>
            <a:noFill/>
          </a:ln>
        </p:spPr>
        <p:txBody>
          <a:bodyPr spcFirstLastPara="1" wrap="square" lIns="0" tIns="0" rIns="0" bIns="0" anchor="t" anchorCtr="0"/>
          <a:lstStyle>
            <a:lvl1pPr marR="0" lvl="0" algn="r" rtl="0">
              <a:spcBef>
                <a:spcPts val="560"/>
              </a:spcBef>
              <a:spcAft>
                <a:spcPts val="0"/>
              </a:spcAft>
              <a:buClr>
                <a:schemeClr val="accent1"/>
              </a:buClr>
              <a:buSzPts val="2800"/>
              <a:buFont typeface="Corbel"/>
              <a:buNone/>
              <a:defRPr sz="2800" b="0" i="1" u="none" strike="noStrike" cap="none">
                <a:solidFill>
                  <a:schemeClr val="dk1"/>
                </a:solidFill>
                <a:latin typeface="Corbel"/>
                <a:ea typeface="Corbel"/>
                <a:cs typeface="Corbel"/>
                <a:sym typeface="Corbel"/>
              </a:defRPr>
            </a:lvl1pPr>
            <a:lvl2pPr marR="0" lvl="1"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2pPr>
            <a:lvl3pPr marR="0" lvl="2"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3pPr>
            <a:lvl4pPr marR="0" lvl="3"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4pPr>
            <a:lvl5pPr marR="0" lvl="4"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5pPr>
            <a:lvl6pPr marR="0" lvl="5" algn="ctr" rtl="0">
              <a:spcBef>
                <a:spcPts val="6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9pPr>
          </a:lstStyle>
          <a:p>
            <a:endParaRPr/>
          </a:p>
        </p:txBody>
      </p:sp>
      <p:sp>
        <p:nvSpPr>
          <p:cNvPr id="21" name="Google Shape;21;p2"/>
          <p:cNvSpPr txBox="1"/>
          <p:nvPr/>
        </p:nvSpPr>
        <p:spPr>
          <a:xfrm>
            <a:off x="4496047" y="5311210"/>
            <a:ext cx="7320439" cy="461665"/>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a:solidFill>
                  <a:schemeClr val="accent1"/>
                </a:solidFill>
                <a:latin typeface="Corbel"/>
                <a:ea typeface="Corbel"/>
                <a:cs typeface="Corbel"/>
                <a:sym typeface="Corbel"/>
              </a:rPr>
              <a:t>ELIXIR All Hands 2018, 4-7 June 2018, Berlin, Germany</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XCELERATE slide content">
  <p:cSld name="EXCELERATE slide content">
    <p:spTree>
      <p:nvGrpSpPr>
        <p:cNvPr id="1" name="Shape 22"/>
        <p:cNvGrpSpPr/>
        <p:nvPr/>
      </p:nvGrpSpPr>
      <p:grpSpPr>
        <a:xfrm>
          <a:off x="0" y="0"/>
          <a:ext cx="0" cy="0"/>
          <a:chOff x="0" y="0"/>
          <a:chExt cx="0" cy="0"/>
        </a:xfrm>
      </p:grpSpPr>
      <p:pic>
        <p:nvPicPr>
          <p:cNvPr id="23" name="Google Shape;23;p3" descr="Excelerate_whitebackground.png"/>
          <p:cNvPicPr preferRelativeResize="0"/>
          <p:nvPr/>
        </p:nvPicPr>
        <p:blipFill rotWithShape="1">
          <a:blip r:embed="rId2">
            <a:alphaModFix/>
          </a:blip>
          <a:srcRect/>
          <a:stretch/>
        </p:blipFill>
        <p:spPr>
          <a:xfrm>
            <a:off x="7823201" y="5798634"/>
            <a:ext cx="2129367" cy="779966"/>
          </a:xfrm>
          <a:prstGeom prst="rect">
            <a:avLst/>
          </a:prstGeom>
          <a:noFill/>
          <a:ln>
            <a:noFill/>
          </a:ln>
        </p:spPr>
      </p:pic>
      <p:pic>
        <p:nvPicPr>
          <p:cNvPr id="24" name="Google Shape;24;p3"/>
          <p:cNvPicPr preferRelativeResize="0"/>
          <p:nvPr/>
        </p:nvPicPr>
        <p:blipFill rotWithShape="1">
          <a:blip r:embed="rId3">
            <a:alphaModFix/>
          </a:blip>
          <a:srcRect/>
          <a:stretch/>
        </p:blipFill>
        <p:spPr>
          <a:xfrm>
            <a:off x="10320868" y="5786024"/>
            <a:ext cx="1335617" cy="844964"/>
          </a:xfrm>
          <a:prstGeom prst="rect">
            <a:avLst/>
          </a:prstGeom>
          <a:noFill/>
          <a:ln>
            <a:noFill/>
          </a:ln>
        </p:spPr>
      </p:pic>
      <p:sp>
        <p:nvSpPr>
          <p:cNvPr id="25" name="Google Shape;25;p3"/>
          <p:cNvSpPr txBox="1">
            <a:spLocks noGrp="1"/>
          </p:cNvSpPr>
          <p:nvPr>
            <p:ph type="title"/>
          </p:nvPr>
        </p:nvSpPr>
        <p:spPr>
          <a:xfrm>
            <a:off x="719667" y="333375"/>
            <a:ext cx="10871200" cy="503238"/>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26" name="Google Shape;26;p3"/>
          <p:cNvSpPr txBox="1">
            <a:spLocks noGrp="1"/>
          </p:cNvSpPr>
          <p:nvPr>
            <p:ph type="body" idx="1"/>
          </p:nvPr>
        </p:nvSpPr>
        <p:spPr>
          <a:xfrm>
            <a:off x="711200" y="1525589"/>
            <a:ext cx="10871200" cy="4351337"/>
          </a:xfrm>
          <a:prstGeom prst="rect">
            <a:avLst/>
          </a:prstGeom>
          <a:noFill/>
          <a:ln>
            <a:noFill/>
          </a:ln>
        </p:spPr>
        <p:txBody>
          <a:bodyPr spcFirstLastPara="1" wrap="square" lIns="0" tIns="0" rIns="0" bIns="0" anchor="t" anchorCtr="0"/>
          <a:lstStyle>
            <a:lvl1pPr marL="457200" marR="0" lvl="0" indent="-381000" algn="l" rtl="0">
              <a:spcBef>
                <a:spcPts val="480"/>
              </a:spcBef>
              <a:spcAft>
                <a:spcPts val="0"/>
              </a:spcAft>
              <a:buClr>
                <a:schemeClr val="accent1"/>
              </a:buClr>
              <a:buSzPts val="2400"/>
              <a:buFont typeface="Corbel"/>
              <a:buChar char="•"/>
              <a:defRPr sz="2400" b="0" i="0" u="none" strike="noStrike" cap="none">
                <a:solidFill>
                  <a:schemeClr val="dk1"/>
                </a:solidFill>
                <a:latin typeface="Corbel"/>
                <a:ea typeface="Corbel"/>
                <a:cs typeface="Corbel"/>
                <a:sym typeface="Corbel"/>
              </a:defRPr>
            </a:lvl1pPr>
            <a:lvl2pPr marL="914400" marR="0" lvl="1"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2pPr>
            <a:lvl3pPr marL="1371600" marR="0" lvl="2"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3pPr>
            <a:lvl4pPr marL="1828800" marR="0" lvl="3"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4pPr>
            <a:lvl5pPr marL="2286000" marR="0" lvl="4"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5pPr>
            <a:lvl6pPr marL="2743200" marR="0" lvl="5" indent="-355600" algn="l" rtl="0">
              <a:spcBef>
                <a:spcPts val="6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9pPr>
          </a:lstStyle>
          <a:p>
            <a:endParaRPr/>
          </a:p>
        </p:txBody>
      </p:sp>
      <p:sp>
        <p:nvSpPr>
          <p:cNvPr id="27" name="Google Shape;27;p3"/>
          <p:cNvSpPr txBox="1">
            <a:spLocks noGrp="1"/>
          </p:cNvSpPr>
          <p:nvPr>
            <p:ph type="ftr" idx="11"/>
          </p:nvPr>
        </p:nvSpPr>
        <p:spPr>
          <a:xfrm>
            <a:off x="719667" y="6200777"/>
            <a:ext cx="5296122"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800">
                <a:solidFill>
                  <a:schemeClr val="accent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EXCELERATE slide content">
  <p:cSld name="1_EXCELERATE slide content">
    <p:spTree>
      <p:nvGrpSpPr>
        <p:cNvPr id="1" name="Shape 28"/>
        <p:cNvGrpSpPr/>
        <p:nvPr/>
      </p:nvGrpSpPr>
      <p:grpSpPr>
        <a:xfrm>
          <a:off x="0" y="0"/>
          <a:ext cx="0" cy="0"/>
          <a:chOff x="0" y="0"/>
          <a:chExt cx="0" cy="0"/>
        </a:xfrm>
      </p:grpSpPr>
      <p:pic>
        <p:nvPicPr>
          <p:cNvPr id="29" name="Google Shape;29;p4" descr="Excelerate_whitebackground.png"/>
          <p:cNvPicPr preferRelativeResize="0"/>
          <p:nvPr/>
        </p:nvPicPr>
        <p:blipFill rotWithShape="1">
          <a:blip r:embed="rId2">
            <a:alphaModFix/>
          </a:blip>
          <a:srcRect/>
          <a:stretch/>
        </p:blipFill>
        <p:spPr>
          <a:xfrm>
            <a:off x="7823201" y="5798634"/>
            <a:ext cx="2129367" cy="779966"/>
          </a:xfrm>
          <a:prstGeom prst="rect">
            <a:avLst/>
          </a:prstGeom>
          <a:noFill/>
          <a:ln>
            <a:noFill/>
          </a:ln>
        </p:spPr>
      </p:pic>
      <p:pic>
        <p:nvPicPr>
          <p:cNvPr id="30" name="Google Shape;30;p4"/>
          <p:cNvPicPr preferRelativeResize="0"/>
          <p:nvPr/>
        </p:nvPicPr>
        <p:blipFill rotWithShape="1">
          <a:blip r:embed="rId3">
            <a:alphaModFix/>
          </a:blip>
          <a:srcRect/>
          <a:stretch/>
        </p:blipFill>
        <p:spPr>
          <a:xfrm>
            <a:off x="10320868" y="5786024"/>
            <a:ext cx="1335617" cy="844964"/>
          </a:xfrm>
          <a:prstGeom prst="rect">
            <a:avLst/>
          </a:prstGeom>
          <a:noFill/>
          <a:ln>
            <a:noFill/>
          </a:ln>
        </p:spPr>
      </p:pic>
      <p:sp>
        <p:nvSpPr>
          <p:cNvPr id="31" name="Google Shape;31;p4"/>
          <p:cNvSpPr txBox="1">
            <a:spLocks noGrp="1"/>
          </p:cNvSpPr>
          <p:nvPr>
            <p:ph type="title"/>
          </p:nvPr>
        </p:nvSpPr>
        <p:spPr>
          <a:xfrm>
            <a:off x="719667" y="333375"/>
            <a:ext cx="10871200" cy="503238"/>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32" name="Google Shape;32;p4"/>
          <p:cNvSpPr txBox="1">
            <a:spLocks noGrp="1"/>
          </p:cNvSpPr>
          <p:nvPr>
            <p:ph type="ftr" idx="11"/>
          </p:nvPr>
        </p:nvSpPr>
        <p:spPr>
          <a:xfrm>
            <a:off x="719667" y="6200777"/>
            <a:ext cx="5296122"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800">
                <a:solidFill>
                  <a:schemeClr val="accent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ELIXIR-thank-you">
  <p:cSld name="1_ELIXIR-thank-you">
    <p:spTree>
      <p:nvGrpSpPr>
        <p:cNvPr id="1" name="Shape 33"/>
        <p:cNvGrpSpPr/>
        <p:nvPr/>
      </p:nvGrpSpPr>
      <p:grpSpPr>
        <a:xfrm>
          <a:off x="0" y="0"/>
          <a:ext cx="0" cy="0"/>
          <a:chOff x="0" y="0"/>
          <a:chExt cx="0" cy="0"/>
        </a:xfrm>
      </p:grpSpPr>
      <p:pic>
        <p:nvPicPr>
          <p:cNvPr id="34" name="Google Shape;34;p5" descr="elixir_helix_200_2.eps"/>
          <p:cNvPicPr preferRelativeResize="0"/>
          <p:nvPr/>
        </p:nvPicPr>
        <p:blipFill rotWithShape="1">
          <a:blip r:embed="rId2">
            <a:alphaModFix/>
          </a:blip>
          <a:srcRect/>
          <a:stretch/>
        </p:blipFill>
        <p:spPr>
          <a:xfrm>
            <a:off x="-48682" y="-26988"/>
            <a:ext cx="12240684" cy="6186488"/>
          </a:xfrm>
          <a:prstGeom prst="rect">
            <a:avLst/>
          </a:prstGeom>
          <a:noFill/>
          <a:ln>
            <a:noFill/>
          </a:ln>
        </p:spPr>
      </p:pic>
      <p:pic>
        <p:nvPicPr>
          <p:cNvPr id="35" name="Google Shape;35;p5" descr="Excelerate_whitebackground.png"/>
          <p:cNvPicPr preferRelativeResize="0"/>
          <p:nvPr/>
        </p:nvPicPr>
        <p:blipFill rotWithShape="1">
          <a:blip r:embed="rId3">
            <a:alphaModFix/>
          </a:blip>
          <a:srcRect/>
          <a:stretch/>
        </p:blipFill>
        <p:spPr>
          <a:xfrm>
            <a:off x="2070873" y="5374689"/>
            <a:ext cx="2425174" cy="897883"/>
          </a:xfrm>
          <a:prstGeom prst="rect">
            <a:avLst/>
          </a:prstGeom>
          <a:noFill/>
          <a:ln>
            <a:noFill/>
          </a:ln>
        </p:spPr>
      </p:pic>
      <p:pic>
        <p:nvPicPr>
          <p:cNvPr id="36" name="Google Shape;36;p5"/>
          <p:cNvPicPr preferRelativeResize="0"/>
          <p:nvPr/>
        </p:nvPicPr>
        <p:blipFill rotWithShape="1">
          <a:blip r:embed="rId4">
            <a:alphaModFix/>
          </a:blip>
          <a:srcRect/>
          <a:stretch/>
        </p:blipFill>
        <p:spPr>
          <a:xfrm>
            <a:off x="360951" y="5398563"/>
            <a:ext cx="1368383" cy="874009"/>
          </a:xfrm>
          <a:prstGeom prst="rect">
            <a:avLst/>
          </a:prstGeom>
          <a:noFill/>
          <a:ln>
            <a:noFill/>
          </a:ln>
        </p:spPr>
      </p:pic>
      <p:sp>
        <p:nvSpPr>
          <p:cNvPr id="37" name="Google Shape;37;p5"/>
          <p:cNvSpPr/>
          <p:nvPr/>
        </p:nvSpPr>
        <p:spPr>
          <a:xfrm>
            <a:off x="276727" y="6336051"/>
            <a:ext cx="5062451"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a:solidFill>
                  <a:srgbClr val="7F7F7F"/>
                </a:solidFill>
                <a:latin typeface="Arial"/>
                <a:ea typeface="Arial"/>
                <a:cs typeface="Arial"/>
                <a:sym typeface="Arial"/>
              </a:rPr>
              <a:t>ELIXIR-EXCELERATE is funded by the European Commission within the Research Infrastructures programme of Horizon 2020, grant agreement number 676559.</a:t>
            </a:r>
            <a:endParaRPr/>
          </a:p>
        </p:txBody>
      </p:sp>
      <p:sp>
        <p:nvSpPr>
          <p:cNvPr id="38" name="Google Shape;38;p5"/>
          <p:cNvSpPr txBox="1">
            <a:spLocks noGrp="1"/>
          </p:cNvSpPr>
          <p:nvPr>
            <p:ph type="ctrTitle"/>
          </p:nvPr>
        </p:nvSpPr>
        <p:spPr>
          <a:xfrm>
            <a:off x="1453286" y="3356993"/>
            <a:ext cx="10363200" cy="864096"/>
          </a:xfrm>
          <a:prstGeom prst="rect">
            <a:avLst/>
          </a:prstGeom>
          <a:noFill/>
          <a:ln>
            <a:noFill/>
          </a:ln>
        </p:spPr>
        <p:txBody>
          <a:bodyPr spcFirstLastPara="1" wrap="square" lIns="0" tIns="0" rIns="0" bIns="0" anchor="t" anchorCtr="0"/>
          <a:lstStyle>
            <a:lvl1pPr marR="0" lvl="0" algn="r" rtl="0">
              <a:spcBef>
                <a:spcPts val="0"/>
              </a:spcBef>
              <a:spcAft>
                <a:spcPts val="0"/>
              </a:spcAft>
              <a:buSzPts val="1400"/>
              <a:buNone/>
              <a:defRPr sz="5000" b="1" i="0" u="none" strike="noStrike" cap="none">
                <a:solidFill>
                  <a:srgbClr val="003F4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pic>
        <p:nvPicPr>
          <p:cNvPr id="40" name="Google Shape;40;p6" descr="ELIXIR_logo.jpg"/>
          <p:cNvPicPr preferRelativeResize="0"/>
          <p:nvPr/>
        </p:nvPicPr>
        <p:blipFill rotWithShape="1">
          <a:blip r:embed="rId2">
            <a:alphaModFix/>
          </a:blip>
          <a:srcRect/>
          <a:stretch/>
        </p:blipFill>
        <p:spPr>
          <a:xfrm>
            <a:off x="10513484" y="5742879"/>
            <a:ext cx="1320800" cy="953198"/>
          </a:xfrm>
          <a:prstGeom prst="rect">
            <a:avLst/>
          </a:prstGeom>
          <a:noFill/>
          <a:ln>
            <a:noFill/>
          </a:ln>
        </p:spPr>
      </p:pic>
      <p:sp>
        <p:nvSpPr>
          <p:cNvPr id="41" name="Google Shape;41;p6"/>
          <p:cNvSpPr txBox="1">
            <a:spLocks noGrp="1"/>
          </p:cNvSpPr>
          <p:nvPr>
            <p:ph type="title"/>
          </p:nvPr>
        </p:nvSpPr>
        <p:spPr>
          <a:xfrm>
            <a:off x="719403" y="332656"/>
            <a:ext cx="10871200" cy="648072"/>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42" name="Google Shape;42;p6"/>
          <p:cNvSpPr txBox="1">
            <a:spLocks noGrp="1"/>
          </p:cNvSpPr>
          <p:nvPr>
            <p:ph type="body" idx="1"/>
          </p:nvPr>
        </p:nvSpPr>
        <p:spPr>
          <a:xfrm>
            <a:off x="711200" y="1525589"/>
            <a:ext cx="10871200" cy="4351337"/>
          </a:xfrm>
          <a:prstGeom prst="rect">
            <a:avLst/>
          </a:prstGeom>
          <a:noFill/>
          <a:ln>
            <a:noFill/>
          </a:ln>
        </p:spPr>
        <p:txBody>
          <a:bodyPr spcFirstLastPara="1" wrap="square" lIns="0" tIns="0" rIns="0" bIns="0" anchor="t" anchorCtr="0"/>
          <a:lstStyle>
            <a:lvl1pPr marL="457200" marR="0" lvl="0" indent="-381000" algn="l" rtl="0">
              <a:spcBef>
                <a:spcPts val="480"/>
              </a:spcBef>
              <a:spcAft>
                <a:spcPts val="0"/>
              </a:spcAft>
              <a:buClr>
                <a:schemeClr val="accent1"/>
              </a:buClr>
              <a:buSzPts val="2400"/>
              <a:buFont typeface="Corbel"/>
              <a:buChar char="•"/>
              <a:defRPr sz="2400" b="0" i="0" u="none" strike="noStrike" cap="none">
                <a:solidFill>
                  <a:schemeClr val="dk1"/>
                </a:solidFill>
                <a:latin typeface="Corbel"/>
                <a:ea typeface="Corbel"/>
                <a:cs typeface="Corbel"/>
                <a:sym typeface="Corbel"/>
              </a:defRPr>
            </a:lvl1pPr>
            <a:lvl2pPr marL="914400" marR="0" lvl="1"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2pPr>
            <a:lvl3pPr marL="1371600" marR="0" lvl="2"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3pPr>
            <a:lvl4pPr marL="1828800" marR="0" lvl="3"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4pPr>
            <a:lvl5pPr marL="2286000" marR="0" lvl="4"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5pPr>
            <a:lvl6pPr marL="2743200" marR="0" lvl="5" indent="-355600" algn="l" rtl="0">
              <a:spcBef>
                <a:spcPts val="6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9pPr>
          </a:lstStyle>
          <a:p>
            <a:endParaRPr/>
          </a:p>
        </p:txBody>
      </p:sp>
      <p:sp>
        <p:nvSpPr>
          <p:cNvPr id="43" name="Google Shape;43;p6"/>
          <p:cNvSpPr txBox="1">
            <a:spLocks noGrp="1"/>
          </p:cNvSpPr>
          <p:nvPr>
            <p:ph type="ftr" idx="11"/>
          </p:nvPr>
        </p:nvSpPr>
        <p:spPr>
          <a:xfrm>
            <a:off x="719667" y="6200777"/>
            <a:ext cx="5296122"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800">
                <a:solidFill>
                  <a:schemeClr val="accent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LIXIR-thank-you">
  <p:cSld name="ELIXIR-thank-you">
    <p:spTree>
      <p:nvGrpSpPr>
        <p:cNvPr id="1" name="Shape 44"/>
        <p:cNvGrpSpPr/>
        <p:nvPr/>
      </p:nvGrpSpPr>
      <p:grpSpPr>
        <a:xfrm>
          <a:off x="0" y="0"/>
          <a:ext cx="0" cy="0"/>
          <a:chOff x="0" y="0"/>
          <a:chExt cx="0" cy="0"/>
        </a:xfrm>
      </p:grpSpPr>
      <p:pic>
        <p:nvPicPr>
          <p:cNvPr id="45" name="Google Shape;45;p7" descr="elixir_helix_200_2.eps"/>
          <p:cNvPicPr preferRelativeResize="0"/>
          <p:nvPr/>
        </p:nvPicPr>
        <p:blipFill rotWithShape="1">
          <a:blip r:embed="rId2">
            <a:alphaModFix/>
          </a:blip>
          <a:srcRect/>
          <a:stretch/>
        </p:blipFill>
        <p:spPr>
          <a:xfrm>
            <a:off x="-48682" y="-26988"/>
            <a:ext cx="12240684" cy="6186488"/>
          </a:xfrm>
          <a:prstGeom prst="rect">
            <a:avLst/>
          </a:prstGeom>
          <a:noFill/>
          <a:ln>
            <a:noFill/>
          </a:ln>
        </p:spPr>
      </p:pic>
      <p:pic>
        <p:nvPicPr>
          <p:cNvPr id="46" name="Google Shape;46;p7"/>
          <p:cNvPicPr preferRelativeResize="0"/>
          <p:nvPr/>
        </p:nvPicPr>
        <p:blipFill rotWithShape="1">
          <a:blip r:embed="rId3">
            <a:alphaModFix/>
          </a:blip>
          <a:srcRect/>
          <a:stretch/>
        </p:blipFill>
        <p:spPr>
          <a:xfrm>
            <a:off x="6354300" y="6159500"/>
            <a:ext cx="660400" cy="508900"/>
          </a:xfrm>
          <a:prstGeom prst="rect">
            <a:avLst/>
          </a:prstGeom>
          <a:noFill/>
          <a:ln>
            <a:noFill/>
          </a:ln>
        </p:spPr>
      </p:pic>
      <p:sp>
        <p:nvSpPr>
          <p:cNvPr id="47" name="Google Shape;47;p7"/>
          <p:cNvSpPr txBox="1"/>
          <p:nvPr/>
        </p:nvSpPr>
        <p:spPr>
          <a:xfrm>
            <a:off x="6905971" y="6265174"/>
            <a:ext cx="3615267" cy="373062"/>
          </a:xfrm>
          <a:prstGeom prst="rect">
            <a:avLst/>
          </a:prstGeom>
          <a:noFill/>
          <a:ln>
            <a:noFill/>
          </a:ln>
        </p:spPr>
        <p:txBody>
          <a:bodyPr spcFirstLastPara="1" wrap="square" lIns="65300" tIns="32650" rIns="65300" bIns="32650" anchor="t" anchorCtr="0">
            <a:noAutofit/>
          </a:bodyPr>
          <a:lstStyle/>
          <a:p>
            <a:pPr marL="0" marR="0" lvl="0" indent="0" algn="l" rtl="0">
              <a:spcBef>
                <a:spcPts val="0"/>
              </a:spcBef>
              <a:spcAft>
                <a:spcPts val="0"/>
              </a:spcAft>
              <a:buNone/>
            </a:pPr>
            <a:r>
              <a:rPr lang="en-US" sz="2000" i="1">
                <a:solidFill>
                  <a:srgbClr val="003F41"/>
                </a:solidFill>
                <a:latin typeface="Corbel"/>
                <a:ea typeface="Corbel"/>
                <a:cs typeface="Corbel"/>
                <a:sym typeface="Corbel"/>
              </a:rPr>
              <a:t>@ELIXIREurope</a:t>
            </a:r>
            <a:endParaRPr sz="2000" i="1">
              <a:solidFill>
                <a:srgbClr val="003F41"/>
              </a:solidFill>
              <a:latin typeface="Corbel"/>
              <a:ea typeface="Corbel"/>
              <a:cs typeface="Corbel"/>
              <a:sym typeface="Corbel"/>
            </a:endParaRPr>
          </a:p>
        </p:txBody>
      </p:sp>
      <p:pic>
        <p:nvPicPr>
          <p:cNvPr id="48" name="Google Shape;48;p7"/>
          <p:cNvPicPr preferRelativeResize="0"/>
          <p:nvPr/>
        </p:nvPicPr>
        <p:blipFill rotWithShape="1">
          <a:blip r:embed="rId4">
            <a:alphaModFix/>
          </a:blip>
          <a:srcRect/>
          <a:stretch/>
        </p:blipFill>
        <p:spPr>
          <a:xfrm>
            <a:off x="8954681" y="6159500"/>
            <a:ext cx="552451" cy="520012"/>
          </a:xfrm>
          <a:prstGeom prst="rect">
            <a:avLst/>
          </a:prstGeom>
          <a:noFill/>
          <a:ln>
            <a:noFill/>
          </a:ln>
        </p:spPr>
      </p:pic>
      <p:sp>
        <p:nvSpPr>
          <p:cNvPr id="49" name="Google Shape;49;p7"/>
          <p:cNvSpPr txBox="1"/>
          <p:nvPr/>
        </p:nvSpPr>
        <p:spPr>
          <a:xfrm>
            <a:off x="9494433" y="6265174"/>
            <a:ext cx="4116916" cy="373062"/>
          </a:xfrm>
          <a:prstGeom prst="rect">
            <a:avLst/>
          </a:prstGeom>
          <a:noFill/>
          <a:ln>
            <a:noFill/>
          </a:ln>
        </p:spPr>
        <p:txBody>
          <a:bodyPr spcFirstLastPara="1" wrap="square" lIns="65300" tIns="32650" rIns="65300" bIns="32650" anchor="t" anchorCtr="0">
            <a:noAutofit/>
          </a:bodyPr>
          <a:lstStyle/>
          <a:p>
            <a:pPr marL="0" marR="0" lvl="0" indent="0" algn="l" rtl="0">
              <a:spcBef>
                <a:spcPts val="0"/>
              </a:spcBef>
              <a:spcAft>
                <a:spcPts val="0"/>
              </a:spcAft>
              <a:buNone/>
            </a:pPr>
            <a:r>
              <a:rPr lang="en-US" sz="2000" i="1">
                <a:solidFill>
                  <a:srgbClr val="003F41"/>
                </a:solidFill>
                <a:latin typeface="Corbel"/>
                <a:ea typeface="Corbel"/>
                <a:cs typeface="Corbel"/>
                <a:sym typeface="Corbel"/>
              </a:rPr>
              <a:t>/company/elixir-europe</a:t>
            </a:r>
            <a:endParaRPr sz="2000" i="1">
              <a:solidFill>
                <a:srgbClr val="003F41"/>
              </a:solidFill>
              <a:latin typeface="Corbel"/>
              <a:ea typeface="Corbel"/>
              <a:cs typeface="Corbel"/>
              <a:sym typeface="Corbel"/>
            </a:endParaRPr>
          </a:p>
        </p:txBody>
      </p:sp>
      <p:pic>
        <p:nvPicPr>
          <p:cNvPr id="50" name="Google Shape;50;p7" descr="Excelerate_whitebackground.png"/>
          <p:cNvPicPr preferRelativeResize="0"/>
          <p:nvPr/>
        </p:nvPicPr>
        <p:blipFill rotWithShape="1">
          <a:blip r:embed="rId5">
            <a:alphaModFix/>
          </a:blip>
          <a:srcRect/>
          <a:stretch/>
        </p:blipFill>
        <p:spPr>
          <a:xfrm>
            <a:off x="2070873" y="5374689"/>
            <a:ext cx="2425174" cy="897883"/>
          </a:xfrm>
          <a:prstGeom prst="rect">
            <a:avLst/>
          </a:prstGeom>
          <a:noFill/>
          <a:ln>
            <a:noFill/>
          </a:ln>
        </p:spPr>
      </p:pic>
      <p:pic>
        <p:nvPicPr>
          <p:cNvPr id="51" name="Google Shape;51;p7"/>
          <p:cNvPicPr preferRelativeResize="0"/>
          <p:nvPr/>
        </p:nvPicPr>
        <p:blipFill rotWithShape="1">
          <a:blip r:embed="rId6">
            <a:alphaModFix/>
          </a:blip>
          <a:srcRect/>
          <a:stretch/>
        </p:blipFill>
        <p:spPr>
          <a:xfrm>
            <a:off x="360951" y="5398563"/>
            <a:ext cx="1368383" cy="874009"/>
          </a:xfrm>
          <a:prstGeom prst="rect">
            <a:avLst/>
          </a:prstGeom>
          <a:noFill/>
          <a:ln>
            <a:noFill/>
          </a:ln>
        </p:spPr>
      </p:pic>
      <p:sp>
        <p:nvSpPr>
          <p:cNvPr id="52" name="Google Shape;52;p7"/>
          <p:cNvSpPr/>
          <p:nvPr/>
        </p:nvSpPr>
        <p:spPr>
          <a:xfrm>
            <a:off x="276727" y="6336051"/>
            <a:ext cx="5062451"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a:solidFill>
                  <a:srgbClr val="7F7F7F"/>
                </a:solidFill>
                <a:latin typeface="Arial"/>
                <a:ea typeface="Arial"/>
                <a:cs typeface="Arial"/>
                <a:sym typeface="Arial"/>
              </a:rPr>
              <a:t>ELIXIR-EXCELERATE is funded by the European Commission within the Research Infrastructures programme of Horizon 2020, grant agreement number 676559.</a:t>
            </a:r>
            <a:endParaRPr/>
          </a:p>
        </p:txBody>
      </p:sp>
      <p:sp>
        <p:nvSpPr>
          <p:cNvPr id="53" name="Google Shape;53;p7"/>
          <p:cNvSpPr txBox="1">
            <a:spLocks noGrp="1"/>
          </p:cNvSpPr>
          <p:nvPr>
            <p:ph type="ctrTitle"/>
          </p:nvPr>
        </p:nvSpPr>
        <p:spPr>
          <a:xfrm>
            <a:off x="1453286" y="3356993"/>
            <a:ext cx="10363200" cy="864096"/>
          </a:xfrm>
          <a:prstGeom prst="rect">
            <a:avLst/>
          </a:prstGeom>
          <a:noFill/>
          <a:ln>
            <a:noFill/>
          </a:ln>
        </p:spPr>
        <p:txBody>
          <a:bodyPr spcFirstLastPara="1" wrap="square" lIns="0" tIns="0" rIns="0" bIns="0" anchor="t" anchorCtr="0"/>
          <a:lstStyle>
            <a:lvl1pPr marR="0" lvl="0" algn="r" rtl="0">
              <a:spcBef>
                <a:spcPts val="0"/>
              </a:spcBef>
              <a:spcAft>
                <a:spcPts val="0"/>
              </a:spcAft>
              <a:buSzPts val="1400"/>
              <a:buNone/>
              <a:defRPr sz="5000" b="1" i="0" u="none" strike="noStrike" cap="none">
                <a:solidFill>
                  <a:srgbClr val="003F4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ELIXIR">
  <p:cSld name="Title slide ELIXIR">
    <p:spTree>
      <p:nvGrpSpPr>
        <p:cNvPr id="1" name="Shape 54"/>
        <p:cNvGrpSpPr/>
        <p:nvPr/>
      </p:nvGrpSpPr>
      <p:grpSpPr>
        <a:xfrm>
          <a:off x="0" y="0"/>
          <a:ext cx="0" cy="0"/>
          <a:chOff x="0" y="0"/>
          <a:chExt cx="0" cy="0"/>
        </a:xfrm>
      </p:grpSpPr>
      <p:pic>
        <p:nvPicPr>
          <p:cNvPr id="55" name="Google Shape;55;p8" descr="elixir_helix_200_2.eps"/>
          <p:cNvPicPr preferRelativeResize="0"/>
          <p:nvPr/>
        </p:nvPicPr>
        <p:blipFill rotWithShape="1">
          <a:blip r:embed="rId2">
            <a:alphaModFix/>
          </a:blip>
          <a:srcRect/>
          <a:stretch/>
        </p:blipFill>
        <p:spPr>
          <a:xfrm>
            <a:off x="-48683" y="-26988"/>
            <a:ext cx="12240683" cy="6186488"/>
          </a:xfrm>
          <a:prstGeom prst="rect">
            <a:avLst/>
          </a:prstGeom>
          <a:noFill/>
          <a:ln>
            <a:noFill/>
          </a:ln>
        </p:spPr>
      </p:pic>
      <p:pic>
        <p:nvPicPr>
          <p:cNvPr id="56" name="Google Shape;56;p8" descr="elixir_1_RZ_mac.eps"/>
          <p:cNvPicPr preferRelativeResize="0"/>
          <p:nvPr/>
        </p:nvPicPr>
        <p:blipFill rotWithShape="1">
          <a:blip r:embed="rId3">
            <a:alphaModFix/>
          </a:blip>
          <a:srcRect/>
          <a:stretch/>
        </p:blipFill>
        <p:spPr>
          <a:xfrm>
            <a:off x="334434" y="4760686"/>
            <a:ext cx="2427817" cy="1851252"/>
          </a:xfrm>
          <a:prstGeom prst="rect">
            <a:avLst/>
          </a:prstGeom>
          <a:noFill/>
          <a:ln>
            <a:noFill/>
          </a:ln>
        </p:spPr>
      </p:pic>
      <p:sp>
        <p:nvSpPr>
          <p:cNvPr id="57" name="Google Shape;57;p8"/>
          <p:cNvSpPr txBox="1">
            <a:spLocks noGrp="1"/>
          </p:cNvSpPr>
          <p:nvPr>
            <p:ph type="ctrTitle"/>
          </p:nvPr>
        </p:nvSpPr>
        <p:spPr>
          <a:xfrm>
            <a:off x="1453286" y="3356993"/>
            <a:ext cx="10363200" cy="864096"/>
          </a:xfrm>
          <a:prstGeom prst="rect">
            <a:avLst/>
          </a:prstGeom>
          <a:noFill/>
          <a:ln>
            <a:noFill/>
          </a:ln>
        </p:spPr>
        <p:txBody>
          <a:bodyPr spcFirstLastPara="1" wrap="square" lIns="0" tIns="0" rIns="0" bIns="0" anchor="t" anchorCtr="0"/>
          <a:lstStyle>
            <a:lvl1pPr marR="0" lvl="0" algn="r" rtl="0">
              <a:spcBef>
                <a:spcPts val="0"/>
              </a:spcBef>
              <a:spcAft>
                <a:spcPts val="0"/>
              </a:spcAft>
              <a:buSzPts val="1400"/>
              <a:buNone/>
              <a:defRPr sz="5000" b="1" i="0" u="none" strike="noStrike" cap="none">
                <a:solidFill>
                  <a:srgbClr val="003F4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58" name="Google Shape;58;p8"/>
          <p:cNvSpPr txBox="1">
            <a:spLocks noGrp="1"/>
          </p:cNvSpPr>
          <p:nvPr>
            <p:ph type="subTitle" idx="1"/>
          </p:nvPr>
        </p:nvSpPr>
        <p:spPr>
          <a:xfrm>
            <a:off x="4061019" y="4316358"/>
            <a:ext cx="7755467" cy="899583"/>
          </a:xfrm>
          <a:prstGeom prst="rect">
            <a:avLst/>
          </a:prstGeom>
          <a:noFill/>
          <a:ln>
            <a:noFill/>
          </a:ln>
        </p:spPr>
        <p:txBody>
          <a:bodyPr spcFirstLastPara="1" wrap="square" lIns="0" tIns="0" rIns="0" bIns="0" anchor="t" anchorCtr="0"/>
          <a:lstStyle>
            <a:lvl1pPr marR="0" lvl="0" algn="r" rtl="0">
              <a:spcBef>
                <a:spcPts val="560"/>
              </a:spcBef>
              <a:spcAft>
                <a:spcPts val="0"/>
              </a:spcAft>
              <a:buClr>
                <a:schemeClr val="accent1"/>
              </a:buClr>
              <a:buSzPts val="2800"/>
              <a:buFont typeface="Corbel"/>
              <a:buNone/>
              <a:defRPr sz="2800" b="0" i="1" u="none" strike="noStrike" cap="none">
                <a:solidFill>
                  <a:schemeClr val="dk1"/>
                </a:solidFill>
                <a:latin typeface="Corbel"/>
                <a:ea typeface="Corbel"/>
                <a:cs typeface="Corbel"/>
                <a:sym typeface="Corbel"/>
              </a:defRPr>
            </a:lvl1pPr>
            <a:lvl2pPr marR="0" lvl="1"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2pPr>
            <a:lvl3pPr marR="0" lvl="2"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3pPr>
            <a:lvl4pPr marR="0" lvl="3"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4pPr>
            <a:lvl5pPr marR="0" lvl="4" algn="ctr" rtl="0">
              <a:spcBef>
                <a:spcPts val="600"/>
              </a:spcBef>
              <a:spcAft>
                <a:spcPts val="0"/>
              </a:spcAft>
              <a:buClr>
                <a:schemeClr val="accent1"/>
              </a:buClr>
              <a:buSzPts val="2000"/>
              <a:buFont typeface="Times"/>
              <a:buNone/>
              <a:defRPr sz="2000" b="0" i="0" u="none" strike="noStrike" cap="none">
                <a:solidFill>
                  <a:srgbClr val="888888"/>
                </a:solidFill>
                <a:latin typeface="Corbel"/>
                <a:ea typeface="Corbel"/>
                <a:cs typeface="Corbel"/>
                <a:sym typeface="Corbel"/>
              </a:defRPr>
            </a:lvl5pPr>
            <a:lvl6pPr marR="0" lvl="5" algn="ctr" rtl="0">
              <a:spcBef>
                <a:spcPts val="6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chemeClr val="accent1"/>
              </a:buClr>
              <a:buSzPts val="2000"/>
              <a:buFont typeface="Times"/>
              <a:buNone/>
              <a:defRPr sz="2000" b="0" i="0" u="none" strike="noStrike" cap="none">
                <a:solidFill>
                  <a:srgbClr val="888888"/>
                </a:solidFill>
                <a:latin typeface="Arial"/>
                <a:ea typeface="Arial"/>
                <a:cs typeface="Arial"/>
                <a:sym typeface="Arial"/>
              </a:defRPr>
            </a:lvl9pPr>
          </a:lstStyle>
          <a:p>
            <a:endParaRPr/>
          </a:p>
        </p:txBody>
      </p:sp>
      <p:sp>
        <p:nvSpPr>
          <p:cNvPr id="59" name="Google Shape;59;p8"/>
          <p:cNvSpPr txBox="1"/>
          <p:nvPr/>
        </p:nvSpPr>
        <p:spPr>
          <a:xfrm>
            <a:off x="4496047" y="5311210"/>
            <a:ext cx="7320439" cy="461665"/>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a:solidFill>
                  <a:schemeClr val="accent1"/>
                </a:solidFill>
                <a:latin typeface="Corbel"/>
                <a:ea typeface="Corbel"/>
                <a:cs typeface="Corbel"/>
                <a:sym typeface="Corbel"/>
              </a:rPr>
              <a:t>ELIXIR All Hands 2018, 4-7 June 2018, Berlin, Germany</a:t>
            </a:r>
            <a:endParaRPr/>
          </a:p>
        </p:txBody>
      </p:sp>
      <p:sp>
        <p:nvSpPr>
          <p:cNvPr id="60" name="Google Shape;60;p8"/>
          <p:cNvSpPr txBox="1"/>
          <p:nvPr/>
        </p:nvSpPr>
        <p:spPr>
          <a:xfrm>
            <a:off x="5232400" y="6106564"/>
            <a:ext cx="6398684" cy="434975"/>
          </a:xfrm>
          <a:prstGeom prst="rect">
            <a:avLst/>
          </a:prstGeom>
          <a:noFill/>
          <a:ln>
            <a:noFill/>
          </a:ln>
        </p:spPr>
        <p:txBody>
          <a:bodyPr spcFirstLastPara="1" wrap="square" lIns="65300" tIns="32650" rIns="65300" bIns="32650" anchor="t" anchorCtr="0">
            <a:noAutofit/>
          </a:bodyPr>
          <a:lstStyle/>
          <a:p>
            <a:pPr marL="0" marR="0" lvl="0" indent="0" algn="r" rtl="0">
              <a:spcBef>
                <a:spcPts val="0"/>
              </a:spcBef>
              <a:spcAft>
                <a:spcPts val="0"/>
              </a:spcAft>
              <a:buNone/>
            </a:pPr>
            <a:r>
              <a:rPr lang="en-US" sz="2400" i="1">
                <a:solidFill>
                  <a:srgbClr val="003F41"/>
                </a:solidFill>
                <a:latin typeface="Corbel"/>
                <a:ea typeface="Corbel"/>
                <a:cs typeface="Corbel"/>
                <a:sym typeface="Corbel"/>
              </a:rPr>
              <a:t>www.elixir-europe.org</a:t>
            </a:r>
            <a:endParaRPr sz="2400" i="1">
              <a:solidFill>
                <a:srgbClr val="003F41"/>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a:pPr algn="r"/>
              <a:t>‹#›</a:t>
            </a:fld>
            <a:endParaRPr lang="en"/>
          </a:p>
        </p:txBody>
      </p:sp>
    </p:spTree>
    <p:extLst>
      <p:ext uri="{BB962C8B-B14F-4D97-AF65-F5344CB8AC3E}">
        <p14:creationId xmlns:p14="http://schemas.microsoft.com/office/powerpoint/2010/main" val="2399384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719667" y="333375"/>
            <a:ext cx="10871200" cy="503238"/>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1pPr>
            <a:lvl2pPr marR="0" lvl="1"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2pPr>
            <a:lvl3pPr marR="0" lvl="2"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3pPr>
            <a:lvl4pPr marR="0" lvl="3"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4pPr>
            <a:lvl5pPr marR="0" lvl="4" algn="l" rtl="0">
              <a:spcBef>
                <a:spcPts val="0"/>
              </a:spcBef>
              <a:spcAft>
                <a:spcPts val="0"/>
              </a:spcAft>
              <a:buSzPts val="1400"/>
              <a:buNone/>
              <a:defRPr sz="3200" b="0" i="0" u="none" strike="noStrike" cap="none">
                <a:solidFill>
                  <a:schemeClr val="accent1"/>
                </a:solidFill>
                <a:latin typeface="Corbel"/>
                <a:ea typeface="Corbel"/>
                <a:cs typeface="Corbel"/>
                <a:sym typeface="Corbel"/>
              </a:defRPr>
            </a:lvl5pPr>
            <a:lvl6pPr marR="0" lvl="5" algn="l" rtl="0">
              <a:spcBef>
                <a:spcPts val="0"/>
              </a:spcBef>
              <a:spcAft>
                <a:spcPts val="0"/>
              </a:spcAft>
              <a:buSzPts val="1400"/>
              <a:buNone/>
              <a:defRPr sz="32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2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2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200" b="0" i="0" u="none" strike="noStrike" cap="none">
                <a:solidFill>
                  <a:schemeClr val="accent1"/>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711200" y="1525589"/>
            <a:ext cx="10871200" cy="4351337"/>
          </a:xfrm>
          <a:prstGeom prst="rect">
            <a:avLst/>
          </a:prstGeom>
          <a:noFill/>
          <a:ln>
            <a:noFill/>
          </a:ln>
        </p:spPr>
        <p:txBody>
          <a:bodyPr spcFirstLastPara="1" wrap="square" lIns="0" tIns="0" rIns="0" bIns="0" anchor="t" anchorCtr="0"/>
          <a:lstStyle>
            <a:lvl1pPr marL="457200" marR="0" lvl="0" indent="-381000" algn="l" rtl="0">
              <a:spcBef>
                <a:spcPts val="480"/>
              </a:spcBef>
              <a:spcAft>
                <a:spcPts val="0"/>
              </a:spcAft>
              <a:buClr>
                <a:schemeClr val="accent1"/>
              </a:buClr>
              <a:buSzPts val="2400"/>
              <a:buFont typeface="Corbel"/>
              <a:buChar char="•"/>
              <a:defRPr sz="2400" b="0" i="0" u="none" strike="noStrike" cap="none">
                <a:solidFill>
                  <a:schemeClr val="dk1"/>
                </a:solidFill>
                <a:latin typeface="Corbel"/>
                <a:ea typeface="Corbel"/>
                <a:cs typeface="Corbel"/>
                <a:sym typeface="Corbel"/>
              </a:defRPr>
            </a:lvl1pPr>
            <a:lvl2pPr marL="914400" marR="0" lvl="1"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2pPr>
            <a:lvl3pPr marL="1371600" marR="0" lvl="2"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3pPr>
            <a:lvl4pPr marL="1828800" marR="0" lvl="3"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4pPr>
            <a:lvl5pPr marL="2286000" marR="0" lvl="4" indent="-355600" algn="l" rtl="0">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5pPr>
            <a:lvl6pPr marL="2743200" marR="0" lvl="5" indent="-355600" algn="l" rtl="0">
              <a:spcBef>
                <a:spcPts val="6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ftr" idx="11"/>
          </p:nvPr>
        </p:nvSpPr>
        <p:spPr>
          <a:xfrm>
            <a:off x="719667" y="6200777"/>
            <a:ext cx="5296122"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800" b="0" i="0" u="none" strike="noStrike" cap="none">
                <a:solidFill>
                  <a:schemeClr val="accent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bit.ly/311WWIy"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docs.carpentries.org/topic_folders/policies/code-of-conduct.html"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cmapspublic3.ihmc.us/rid=1LNV3H2J9-HWSVMQ-13LH/Learning%20Theory.cmap"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44.jpg"/><Relationship Id="rId4" Type="http://schemas.openxmlformats.org/officeDocument/2006/relationships/image" Target="../media/image43.jp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7.JPG"/><Relationship Id="rId13" Type="http://schemas.openxmlformats.org/officeDocument/2006/relationships/image" Target="../media/image22.jpg"/><Relationship Id="rId18" Type="http://schemas.openxmlformats.org/officeDocument/2006/relationships/image" Target="../media/image26.JPG"/><Relationship Id="rId3" Type="http://schemas.openxmlformats.org/officeDocument/2006/relationships/image" Target="../media/image12.jpg"/><Relationship Id="rId21" Type="http://schemas.openxmlformats.org/officeDocument/2006/relationships/image" Target="../media/image29.jpg"/><Relationship Id="rId7" Type="http://schemas.openxmlformats.org/officeDocument/2006/relationships/image" Target="../media/image16.jpg"/><Relationship Id="rId12" Type="http://schemas.openxmlformats.org/officeDocument/2006/relationships/image" Target="../media/image21.JPG"/><Relationship Id="rId17" Type="http://schemas.openxmlformats.org/officeDocument/2006/relationships/image" Target="../media/image25.JPG"/><Relationship Id="rId2" Type="http://schemas.openxmlformats.org/officeDocument/2006/relationships/notesSlide" Target="../notesSlides/notesSlide5.xml"/><Relationship Id="rId16" Type="http://schemas.openxmlformats.org/officeDocument/2006/relationships/image" Target="../media/image24.jpg"/><Relationship Id="rId20" Type="http://schemas.openxmlformats.org/officeDocument/2006/relationships/image" Target="../media/image28.jpg"/><Relationship Id="rId1" Type="http://schemas.openxmlformats.org/officeDocument/2006/relationships/slideLayout" Target="../slideLayouts/slideLayout8.xml"/><Relationship Id="rId6" Type="http://schemas.openxmlformats.org/officeDocument/2006/relationships/image" Target="../media/image15.JPG"/><Relationship Id="rId11" Type="http://schemas.openxmlformats.org/officeDocument/2006/relationships/image" Target="../media/image20.jpg"/><Relationship Id="rId5" Type="http://schemas.openxmlformats.org/officeDocument/2006/relationships/image" Target="../media/image14.jpg"/><Relationship Id="rId15" Type="http://schemas.openxmlformats.org/officeDocument/2006/relationships/image" Target="../media/image8.jpg"/><Relationship Id="rId10" Type="http://schemas.openxmlformats.org/officeDocument/2006/relationships/image" Target="../media/image19.jpg"/><Relationship Id="rId19" Type="http://schemas.openxmlformats.org/officeDocument/2006/relationships/image" Target="../media/image27.jpg"/><Relationship Id="rId4" Type="http://schemas.openxmlformats.org/officeDocument/2006/relationships/image" Target="../media/image13.jpg"/><Relationship Id="rId9" Type="http://schemas.openxmlformats.org/officeDocument/2006/relationships/image" Target="../media/image18.jpg"/><Relationship Id="rId14" Type="http://schemas.openxmlformats.org/officeDocument/2006/relationships/image" Target="../media/image23.JPG"/><Relationship Id="rId22" Type="http://schemas.openxmlformats.org/officeDocument/2006/relationships/image" Target="../media/image30.jp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6.tiff"/><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hyperlink" Target="https://www.youtube.com/watch?v=Z9orbxoRofI"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9"/>
          <p:cNvSpPr txBox="1">
            <a:spLocks noGrp="1"/>
          </p:cNvSpPr>
          <p:nvPr>
            <p:ph type="ctrTitle"/>
          </p:nvPr>
        </p:nvSpPr>
        <p:spPr>
          <a:xfrm>
            <a:off x="1453275" y="3357009"/>
            <a:ext cx="10363200" cy="1913400"/>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r>
              <a:rPr lang="en-US"/>
              <a:t> Principles of learning and how they apply to training and teaching</a:t>
            </a:r>
            <a:endParaRPr sz="5000" b="1" i="0" u="none" strike="noStrike" cap="none">
              <a:solidFill>
                <a:srgbClr val="003F41"/>
              </a:solidFill>
              <a:latin typeface="Corbel"/>
              <a:ea typeface="Corbel"/>
              <a:cs typeface="Corbel"/>
              <a:sym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5" name="Google Shape;88;p12">
            <a:extLst>
              <a:ext uri="{FF2B5EF4-FFF2-40B4-BE49-F238E27FC236}">
                <a16:creationId xmlns:a16="http://schemas.microsoft.com/office/drawing/2014/main" id="{3AE09750-F1B0-3244-B03A-9A4FC35BBE0B}"/>
              </a:ext>
            </a:extLst>
          </p:cNvPr>
          <p:cNvSpPr txBox="1">
            <a:spLocks noGrp="1"/>
          </p:cNvSpPr>
          <p:nvPr>
            <p:ph type="body" idx="1"/>
          </p:nvPr>
        </p:nvSpPr>
        <p:spPr>
          <a:xfrm>
            <a:off x="571615" y="559657"/>
            <a:ext cx="10871100" cy="5717156"/>
          </a:xfrm>
          <a:prstGeom prst="rect">
            <a:avLst/>
          </a:prstGeom>
          <a:noFill/>
          <a:ln>
            <a:noFill/>
          </a:ln>
        </p:spPr>
        <p:txBody>
          <a:bodyPr spcFirstLastPara="1" wrap="square" lIns="0" tIns="0" rIns="0" bIns="0" anchor="t" anchorCtr="0">
            <a:noAutofit/>
          </a:bodyPr>
          <a:lstStyle/>
          <a:p>
            <a:pPr marL="457200" marR="0" lvl="0" indent="-381000" algn="l" rtl="0">
              <a:spcBef>
                <a:spcPts val="0"/>
              </a:spcBef>
              <a:spcAft>
                <a:spcPts val="0"/>
              </a:spcAft>
              <a:buSzPts val="2400"/>
              <a:buChar char="•"/>
            </a:pPr>
            <a:r>
              <a:rPr lang="en-US"/>
              <a:t>Episode 1: How do people learn?</a:t>
            </a:r>
          </a:p>
          <a:p>
            <a:pPr lvl="1" indent="-381000">
              <a:spcBef>
                <a:spcPts val="0"/>
              </a:spcBef>
              <a:buSzPts val="2400"/>
            </a:pPr>
            <a:r>
              <a:rPr lang="en-US">
                <a:solidFill>
                  <a:srgbClr val="F0A24B"/>
                </a:solidFill>
              </a:rPr>
              <a:t>How does learning work?</a:t>
            </a:r>
          </a:p>
          <a:p>
            <a:pPr lvl="1" indent="-381000">
              <a:spcBef>
                <a:spcPts val="0"/>
              </a:spcBef>
              <a:buSzPts val="2400"/>
            </a:pPr>
            <a:r>
              <a:rPr lang="en-US">
                <a:solidFill>
                  <a:schemeClr val="accent3"/>
                </a:solidFill>
              </a:rPr>
              <a:t>Terminology used in learning</a:t>
            </a:r>
          </a:p>
          <a:p>
            <a:pPr lvl="1" indent="-381000">
              <a:spcBef>
                <a:spcPts val="0"/>
              </a:spcBef>
              <a:buSzPts val="2400"/>
            </a:pPr>
            <a:r>
              <a:rPr lang="en-US">
                <a:solidFill>
                  <a:schemeClr val="accent3"/>
                </a:solidFill>
              </a:rPr>
              <a:t>What is learning?</a:t>
            </a:r>
          </a:p>
          <a:p>
            <a:pPr lvl="1" indent="-381000">
              <a:spcBef>
                <a:spcPts val="0"/>
              </a:spcBef>
              <a:buSzPts val="2400"/>
            </a:pPr>
            <a:r>
              <a:rPr lang="en-US">
                <a:solidFill>
                  <a:schemeClr val="accent3"/>
                </a:solidFill>
              </a:rPr>
              <a:t>Which learning theory?</a:t>
            </a:r>
            <a:endParaRPr/>
          </a:p>
          <a:p>
            <a:pPr lvl="1" indent="-381000">
              <a:spcBef>
                <a:spcPts val="0"/>
              </a:spcBef>
              <a:buSzPts val="2400"/>
            </a:pPr>
            <a:r>
              <a:rPr lang="en-US">
                <a:solidFill>
                  <a:schemeClr val="accent3"/>
                </a:solidFill>
              </a:rPr>
              <a:t>7 Evidence-Based Learning Principles</a:t>
            </a:r>
          </a:p>
          <a:p>
            <a:pPr>
              <a:spcBef>
                <a:spcPts val="0"/>
              </a:spcBef>
            </a:pPr>
            <a:r>
              <a:rPr lang="en-US"/>
              <a:t>Episode 2: How does learning progress?</a:t>
            </a:r>
          </a:p>
          <a:p>
            <a:pPr lvl="1">
              <a:spcBef>
                <a:spcPts val="0"/>
              </a:spcBef>
            </a:pPr>
            <a:r>
              <a:rPr lang="en-US">
                <a:solidFill>
                  <a:schemeClr val="accent3"/>
                </a:solidFill>
              </a:rPr>
              <a:t>The Bloom's six categories of cognitive skills</a:t>
            </a:r>
            <a:endParaRPr>
              <a:solidFill>
                <a:schemeClr val="accent3"/>
              </a:solidFill>
            </a:endParaRPr>
          </a:p>
          <a:p>
            <a:pPr lvl="1" indent="-381000">
              <a:spcBef>
                <a:spcPts val="0"/>
              </a:spcBef>
              <a:buSzPts val="2400"/>
            </a:pPr>
            <a:r>
              <a:rPr lang="en-US">
                <a:solidFill>
                  <a:schemeClr val="accent3"/>
                </a:solidFill>
              </a:rPr>
              <a:t>Declarative and procedural knowledge</a:t>
            </a:r>
            <a:endParaRPr>
              <a:solidFill>
                <a:schemeClr val="accent3"/>
              </a:solidFill>
            </a:endParaRPr>
          </a:p>
          <a:p>
            <a:pPr lvl="1" indent="-381000">
              <a:spcBef>
                <a:spcPts val="0"/>
              </a:spcBef>
              <a:buSzPts val="2400"/>
            </a:pPr>
            <a:r>
              <a:rPr lang="en-US">
                <a:solidFill>
                  <a:schemeClr val="accent3"/>
                </a:solidFill>
              </a:rPr>
              <a:t>Novices vs experts in learning</a:t>
            </a:r>
          </a:p>
          <a:p>
            <a:pPr lvl="1" indent="-381000">
              <a:spcBef>
                <a:spcPts val="0"/>
              </a:spcBef>
              <a:buSzPts val="2400"/>
            </a:pPr>
            <a:r>
              <a:rPr lang="en-US">
                <a:solidFill>
                  <a:schemeClr val="accent3"/>
                </a:solidFill>
              </a:rPr>
              <a:t>Adults vs children in learning</a:t>
            </a:r>
            <a:endParaRPr>
              <a:solidFill>
                <a:schemeClr val="accent3"/>
              </a:solidFill>
            </a:endParaRPr>
          </a:p>
          <a:p>
            <a:pPr marL="457200" marR="0" lvl="0" indent="-381000" algn="l" rtl="0">
              <a:spcBef>
                <a:spcPts val="0"/>
              </a:spcBef>
              <a:spcAft>
                <a:spcPts val="0"/>
              </a:spcAft>
              <a:buSzPts val="2400"/>
              <a:buChar char="•"/>
            </a:pPr>
            <a:r>
              <a:rPr lang="en-US"/>
              <a:t>Episode 3: What facilitiates and what hinders learning?</a:t>
            </a:r>
          </a:p>
          <a:p>
            <a:pPr lvl="1">
              <a:spcBef>
                <a:spcPts val="0"/>
              </a:spcBef>
            </a:pPr>
            <a:r>
              <a:rPr lang="en-US">
                <a:solidFill>
                  <a:schemeClr val="accent3"/>
                </a:solidFill>
              </a:rPr>
              <a:t>Learners' prior knowledge and misconceptions</a:t>
            </a:r>
          </a:p>
          <a:p>
            <a:pPr lvl="1">
              <a:spcBef>
                <a:spcPts val="0"/>
              </a:spcBef>
            </a:pPr>
            <a:r>
              <a:rPr lang="en-US">
                <a:solidFill>
                  <a:schemeClr val="accent3"/>
                </a:solidFill>
              </a:rPr>
              <a:t>Working memory, long term memory and learning</a:t>
            </a:r>
          </a:p>
          <a:p>
            <a:pPr lvl="1">
              <a:spcBef>
                <a:spcPts val="0"/>
              </a:spcBef>
            </a:pPr>
            <a:r>
              <a:rPr lang="en-US">
                <a:solidFill>
                  <a:schemeClr val="accent3"/>
                </a:solidFill>
              </a:rPr>
              <a:t>What can we do to make room in working memory?</a:t>
            </a:r>
          </a:p>
          <a:p>
            <a:pPr lvl="1">
              <a:spcBef>
                <a:spcPts val="0"/>
              </a:spcBef>
            </a:pPr>
            <a:r>
              <a:rPr lang="en-US">
                <a:solidFill>
                  <a:schemeClr val="accent3"/>
                </a:solidFill>
                <a:latin typeface="Corbel" panose="020B0503020204020204" pitchFamily="34" charset="0"/>
              </a:rPr>
              <a:t>Cognitive load</a:t>
            </a:r>
          </a:p>
          <a:p>
            <a:pPr lvl="1">
              <a:spcBef>
                <a:spcPts val="0"/>
              </a:spcBef>
            </a:pPr>
            <a:r>
              <a:rPr lang="en-US">
                <a:solidFill>
                  <a:schemeClr val="accent3"/>
                </a:solidFill>
              </a:rPr>
              <a:t>Active learning</a:t>
            </a:r>
          </a:p>
          <a:p>
            <a:pPr lvl="1">
              <a:spcBef>
                <a:spcPts val="0"/>
              </a:spcBef>
            </a:pPr>
            <a:r>
              <a:rPr lang="en-US">
                <a:solidFill>
                  <a:schemeClr val="accent3"/>
                </a:solidFill>
              </a:rPr>
              <a:t>Motivation and demotivation </a:t>
            </a:r>
            <a:endParaRPr lang="en-US"/>
          </a:p>
          <a:p>
            <a:pPr marL="457200" marR="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5" name="Google Shape;88;p12">
            <a:extLst>
              <a:ext uri="{FF2B5EF4-FFF2-40B4-BE49-F238E27FC236}">
                <a16:creationId xmlns:a16="http://schemas.microsoft.com/office/drawing/2014/main" id="{3AE09750-F1B0-3244-B03A-9A4FC35BBE0B}"/>
              </a:ext>
            </a:extLst>
          </p:cNvPr>
          <p:cNvSpPr txBox="1">
            <a:spLocks noGrp="1"/>
          </p:cNvSpPr>
          <p:nvPr>
            <p:ph type="body" idx="1"/>
          </p:nvPr>
        </p:nvSpPr>
        <p:spPr>
          <a:xfrm>
            <a:off x="571615" y="559657"/>
            <a:ext cx="10871100" cy="5717156"/>
          </a:xfrm>
          <a:prstGeom prst="rect">
            <a:avLst/>
          </a:prstGeom>
          <a:noFill/>
          <a:ln>
            <a:noFill/>
          </a:ln>
        </p:spPr>
        <p:txBody>
          <a:bodyPr spcFirstLastPara="1" wrap="square" lIns="0" tIns="0" rIns="0" bIns="0" anchor="t" anchorCtr="0">
            <a:noAutofit/>
          </a:bodyPr>
          <a:lstStyle/>
          <a:p>
            <a:pPr marL="457200" marR="0" lvl="0" indent="-381000" algn="l" rtl="0">
              <a:spcBef>
                <a:spcPts val="0"/>
              </a:spcBef>
              <a:spcAft>
                <a:spcPts val="0"/>
              </a:spcAft>
              <a:buSzPts val="2400"/>
              <a:buChar char="•"/>
            </a:pPr>
            <a:r>
              <a:rPr lang="en-US" sz="4400"/>
              <a:t>Episode 1: How do people learn?</a:t>
            </a:r>
          </a:p>
          <a:p>
            <a:pPr lvl="1" indent="-381000">
              <a:spcBef>
                <a:spcPts val="0"/>
              </a:spcBef>
              <a:buSzPts val="2400"/>
            </a:pPr>
            <a:r>
              <a:rPr lang="en-US" sz="3200">
                <a:solidFill>
                  <a:schemeClr val="accent3"/>
                </a:solidFill>
              </a:rPr>
              <a:t>How does learning work?</a:t>
            </a:r>
          </a:p>
          <a:p>
            <a:pPr lvl="1" indent="-381000">
              <a:spcBef>
                <a:spcPts val="0"/>
              </a:spcBef>
              <a:buSzPts val="2400"/>
            </a:pPr>
            <a:r>
              <a:rPr lang="en-US" sz="3200">
                <a:solidFill>
                  <a:schemeClr val="accent3"/>
                </a:solidFill>
              </a:rPr>
              <a:t>Terminology used in learning</a:t>
            </a:r>
          </a:p>
          <a:p>
            <a:pPr lvl="1" indent="-381000">
              <a:spcBef>
                <a:spcPts val="0"/>
              </a:spcBef>
              <a:buSzPts val="2400"/>
            </a:pPr>
            <a:r>
              <a:rPr lang="en-US" sz="3200">
                <a:solidFill>
                  <a:schemeClr val="accent3"/>
                </a:solidFill>
              </a:rPr>
              <a:t>What is learning?</a:t>
            </a:r>
          </a:p>
          <a:p>
            <a:pPr lvl="1" indent="-381000">
              <a:spcBef>
                <a:spcPts val="0"/>
              </a:spcBef>
              <a:buSzPts val="2400"/>
            </a:pPr>
            <a:r>
              <a:rPr lang="en-US" sz="3200">
                <a:solidFill>
                  <a:schemeClr val="accent3"/>
                </a:solidFill>
              </a:rPr>
              <a:t>Which learning theory?</a:t>
            </a:r>
            <a:endParaRPr sz="3200">
              <a:solidFill>
                <a:schemeClr val="accent3"/>
              </a:solidFill>
            </a:endParaRPr>
          </a:p>
          <a:p>
            <a:pPr lvl="1" indent="-381000">
              <a:spcBef>
                <a:spcPts val="0"/>
              </a:spcBef>
              <a:buSzPts val="2400"/>
            </a:pPr>
            <a:r>
              <a:rPr lang="en-US" sz="3200">
                <a:solidFill>
                  <a:schemeClr val="accent3"/>
                </a:solidFill>
              </a:rPr>
              <a:t>7 Evidence-Based Learning Principles</a:t>
            </a:r>
          </a:p>
          <a:p>
            <a:pPr marL="457200" marR="0" lvl="0" indent="0" algn="l" rtl="0">
              <a:spcBef>
                <a:spcPts val="0"/>
              </a:spcBef>
              <a:spcAft>
                <a:spcPts val="0"/>
              </a:spcAft>
              <a:buNone/>
            </a:pPr>
            <a:endParaRPr/>
          </a:p>
        </p:txBody>
      </p:sp>
    </p:spTree>
    <p:extLst>
      <p:ext uri="{BB962C8B-B14F-4D97-AF65-F5344CB8AC3E}">
        <p14:creationId xmlns:p14="http://schemas.microsoft.com/office/powerpoint/2010/main" val="3454493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body" idx="4294967295"/>
          </p:nvPr>
        </p:nvSpPr>
        <p:spPr>
          <a:xfrm>
            <a:off x="711200" y="887914"/>
            <a:ext cx="10871100" cy="4351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chemeClr val="dk1"/>
              </a:buClr>
              <a:buSzPts val="1100"/>
              <a:buFont typeface="Arial"/>
              <a:buNone/>
            </a:pPr>
            <a:r>
              <a:rPr lang="en-US" sz="3000" i="1"/>
              <a:t>Learning results from what the student </a:t>
            </a:r>
            <a:r>
              <a:rPr lang="en-US" sz="3000" i="1">
                <a:solidFill>
                  <a:schemeClr val="dk2"/>
                </a:solidFill>
              </a:rPr>
              <a:t>does and thinks</a:t>
            </a:r>
            <a:r>
              <a:rPr lang="en-US" sz="3000" i="1"/>
              <a:t> and only from what the student does and thinks. The teacher can advance learning only by influencing what the student does to learn</a:t>
            </a:r>
            <a:endParaRPr sz="3000" i="1"/>
          </a:p>
          <a:p>
            <a:pPr marL="342900" marR="0" lvl="0" indent="-190500" algn="l" rtl="0">
              <a:spcBef>
                <a:spcPts val="0"/>
              </a:spcBef>
              <a:spcAft>
                <a:spcPts val="0"/>
              </a:spcAft>
              <a:buClr>
                <a:schemeClr val="dk1"/>
              </a:buClr>
              <a:buSzPts val="1100"/>
              <a:buFont typeface="Arial"/>
              <a:buNone/>
            </a:pPr>
            <a:endParaRPr/>
          </a:p>
          <a:p>
            <a:pPr marL="342900" marR="0" lvl="0" indent="-190500" algn="l" rtl="0">
              <a:spcBef>
                <a:spcPts val="0"/>
              </a:spcBef>
              <a:spcAft>
                <a:spcPts val="0"/>
              </a:spcAft>
              <a:buClr>
                <a:schemeClr val="dk1"/>
              </a:buClr>
              <a:buSzPts val="1100"/>
              <a:buFont typeface="Arial"/>
              <a:buNone/>
            </a:pPr>
            <a:r>
              <a:rPr lang="en-US"/>
              <a:t>H.A. Simon (one of the founders of the field of Cognitive Science and Nobel Laureate)</a:t>
            </a:r>
            <a:endParaRPr/>
          </a:p>
          <a:p>
            <a:pPr marL="342900" marR="0" lvl="0" indent="-190500" algn="l" rtl="0">
              <a:spcBef>
                <a:spcPts val="0"/>
              </a:spcBef>
              <a:spcAft>
                <a:spcPts val="0"/>
              </a:spcAft>
              <a:buClr>
                <a:schemeClr val="accent1"/>
              </a:buClr>
              <a:buSzPts val="2400"/>
              <a:buFont typeface="Corbel"/>
              <a:buNone/>
            </a:pPr>
            <a:endParaRPr/>
          </a:p>
        </p:txBody>
      </p:sp>
      <p:pic>
        <p:nvPicPr>
          <p:cNvPr id="3" name="Picture 2">
            <a:extLst>
              <a:ext uri="{FF2B5EF4-FFF2-40B4-BE49-F238E27FC236}">
                <a16:creationId xmlns:a16="http://schemas.microsoft.com/office/drawing/2014/main" id="{7A6DF9C8-F77F-C140-88FD-808B6C55D78E}"/>
              </a:ext>
            </a:extLst>
          </p:cNvPr>
          <p:cNvPicPr>
            <a:picLocks noChangeAspect="1"/>
          </p:cNvPicPr>
          <p:nvPr/>
        </p:nvPicPr>
        <p:blipFill>
          <a:blip r:embed="rId3"/>
          <a:stretch>
            <a:fillRect/>
          </a:stretch>
        </p:blipFill>
        <p:spPr>
          <a:xfrm>
            <a:off x="5487737" y="3284380"/>
            <a:ext cx="1773936" cy="2474750"/>
          </a:xfrm>
          <a:prstGeom prst="rect">
            <a:avLst/>
          </a:prstGeom>
        </p:spPr>
      </p:pic>
      <p:sp>
        <p:nvSpPr>
          <p:cNvPr id="2" name="TextBox 1">
            <a:extLst>
              <a:ext uri="{FF2B5EF4-FFF2-40B4-BE49-F238E27FC236}">
                <a16:creationId xmlns:a16="http://schemas.microsoft.com/office/drawing/2014/main" id="{D9872EED-779D-8F46-B111-2ED69A3DB87B}"/>
              </a:ext>
            </a:extLst>
          </p:cNvPr>
          <p:cNvSpPr txBox="1"/>
          <p:nvPr/>
        </p:nvSpPr>
        <p:spPr>
          <a:xfrm>
            <a:off x="5835316" y="5799220"/>
            <a:ext cx="1039067" cy="307777"/>
          </a:xfrm>
          <a:prstGeom prst="rect">
            <a:avLst/>
          </a:prstGeom>
          <a:noFill/>
        </p:spPr>
        <p:txBody>
          <a:bodyPr wrap="none" rtlCol="0">
            <a:spAutoFit/>
          </a:bodyPr>
          <a:lstStyle/>
          <a:p>
            <a:r>
              <a:rPr lang="it-IT" dirty="0"/>
              <a:t>1916-2001</a:t>
            </a:r>
            <a:endParaRPr lang="it-IT"/>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7F8F5-C06F-4F4E-8DA1-EB92A69E2B7E}"/>
              </a:ext>
            </a:extLst>
          </p:cNvPr>
          <p:cNvSpPr>
            <a:spLocks noGrp="1"/>
          </p:cNvSpPr>
          <p:nvPr>
            <p:ph type="title"/>
          </p:nvPr>
        </p:nvSpPr>
        <p:spPr>
          <a:xfrm>
            <a:off x="853191" y="959017"/>
            <a:ext cx="10871200" cy="503238"/>
          </a:xfrm>
        </p:spPr>
        <p:txBody>
          <a:bodyPr/>
          <a:lstStyle/>
          <a:p>
            <a:r>
              <a:rPr lang="it-IT"/>
              <a:t>How does learning work?</a:t>
            </a:r>
          </a:p>
        </p:txBody>
      </p:sp>
      <p:sp>
        <p:nvSpPr>
          <p:cNvPr id="3" name="Content Placeholder 2">
            <a:extLst>
              <a:ext uri="{FF2B5EF4-FFF2-40B4-BE49-F238E27FC236}">
                <a16:creationId xmlns:a16="http://schemas.microsoft.com/office/drawing/2014/main" id="{1AA43725-6581-C546-B10E-7ACB1C762D43}"/>
              </a:ext>
            </a:extLst>
          </p:cNvPr>
          <p:cNvSpPr txBox="1">
            <a:spLocks/>
          </p:cNvSpPr>
          <p:nvPr/>
        </p:nvSpPr>
        <p:spPr>
          <a:xfrm>
            <a:off x="853191" y="2290319"/>
            <a:ext cx="10515600" cy="1607913"/>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3200">
                <a:latin typeface="Corbel" panose="020B0503020204020204" pitchFamily="34" charset="0"/>
              </a:rPr>
              <a:t>We cannot learn / improve teaching, teaching practices or effective teaching techniques if we don't understand first how people learn</a:t>
            </a:r>
          </a:p>
        </p:txBody>
      </p:sp>
    </p:spTree>
    <p:extLst>
      <p:ext uri="{BB962C8B-B14F-4D97-AF65-F5344CB8AC3E}">
        <p14:creationId xmlns:p14="http://schemas.microsoft.com/office/powerpoint/2010/main" val="4056171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Resources to learn more about learning</a:t>
            </a:r>
            <a:endParaRPr/>
          </a:p>
        </p:txBody>
      </p:sp>
      <p:pic>
        <p:nvPicPr>
          <p:cNvPr id="100" name="Google Shape;100;p14"/>
          <p:cNvPicPr preferRelativeResize="0"/>
          <p:nvPr/>
        </p:nvPicPr>
        <p:blipFill>
          <a:blip r:embed="rId3">
            <a:alphaModFix/>
          </a:blip>
          <a:stretch>
            <a:fillRect/>
          </a:stretch>
        </p:blipFill>
        <p:spPr>
          <a:xfrm>
            <a:off x="1050200" y="1064175"/>
            <a:ext cx="2364825" cy="2364825"/>
          </a:xfrm>
          <a:prstGeom prst="rect">
            <a:avLst/>
          </a:prstGeom>
          <a:noFill/>
          <a:ln>
            <a:noFill/>
          </a:ln>
        </p:spPr>
      </p:pic>
      <p:pic>
        <p:nvPicPr>
          <p:cNvPr id="101" name="Google Shape;101;p14"/>
          <p:cNvPicPr preferRelativeResize="0"/>
          <p:nvPr/>
        </p:nvPicPr>
        <p:blipFill>
          <a:blip r:embed="rId4">
            <a:alphaModFix/>
          </a:blip>
          <a:stretch>
            <a:fillRect/>
          </a:stretch>
        </p:blipFill>
        <p:spPr>
          <a:xfrm>
            <a:off x="3800125" y="1026525"/>
            <a:ext cx="1603930" cy="2440125"/>
          </a:xfrm>
          <a:prstGeom prst="rect">
            <a:avLst/>
          </a:prstGeom>
          <a:noFill/>
          <a:ln>
            <a:noFill/>
          </a:ln>
        </p:spPr>
      </p:pic>
      <p:pic>
        <p:nvPicPr>
          <p:cNvPr id="102" name="Google Shape;102;p14"/>
          <p:cNvPicPr preferRelativeResize="0"/>
          <p:nvPr/>
        </p:nvPicPr>
        <p:blipFill>
          <a:blip r:embed="rId5">
            <a:alphaModFix/>
          </a:blip>
          <a:stretch>
            <a:fillRect/>
          </a:stretch>
        </p:blipFill>
        <p:spPr>
          <a:xfrm>
            <a:off x="1050200" y="4312875"/>
            <a:ext cx="3676650" cy="752475"/>
          </a:xfrm>
          <a:prstGeom prst="rect">
            <a:avLst/>
          </a:prstGeom>
          <a:noFill/>
          <a:ln>
            <a:noFill/>
          </a:ln>
        </p:spPr>
      </p:pic>
      <p:sp>
        <p:nvSpPr>
          <p:cNvPr id="103" name="Google Shape;103;p14"/>
          <p:cNvSpPr txBox="1"/>
          <p:nvPr/>
        </p:nvSpPr>
        <p:spPr>
          <a:xfrm>
            <a:off x="1174125" y="5457025"/>
            <a:ext cx="7685100" cy="8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t>the Carpentries instructor training materials</a:t>
            </a:r>
            <a:endParaRPr sz="2400"/>
          </a:p>
          <a:p>
            <a:pPr marL="0" lvl="0" indent="0" algn="l" rtl="0">
              <a:spcBef>
                <a:spcPts val="0"/>
              </a:spcBef>
              <a:spcAft>
                <a:spcPts val="0"/>
              </a:spcAft>
              <a:buNone/>
            </a:pPr>
            <a:r>
              <a:rPr lang="en-US" sz="2400"/>
              <a:t>http://carpentries.github.io/instructor-training/</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5"/>
          <p:cNvSpPr txBox="1">
            <a:spLocks noGrp="1"/>
          </p:cNvSpPr>
          <p:nvPr>
            <p:ph type="title"/>
          </p:nvPr>
        </p:nvSpPr>
        <p:spPr>
          <a:xfrm>
            <a:off x="719667" y="333375"/>
            <a:ext cx="10871100" cy="5031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a:solidFill>
                  <a:schemeClr val="accent3"/>
                </a:solidFill>
              </a:rPr>
              <a:t>Terminology used in learning</a:t>
            </a:r>
            <a:endParaRPr sz="3200" b="0" i="0" u="none" strike="noStrike" cap="none">
              <a:solidFill>
                <a:schemeClr val="accent3"/>
              </a:solidFill>
              <a:latin typeface="Corbel"/>
              <a:ea typeface="Corbel"/>
              <a:cs typeface="Corbel"/>
              <a:sym typeface="Corbel"/>
            </a:endParaRPr>
          </a:p>
        </p:txBody>
      </p:sp>
      <p:sp>
        <p:nvSpPr>
          <p:cNvPr id="109" name="Google Shape;109;p15"/>
          <p:cNvSpPr txBox="1">
            <a:spLocks noGrp="1"/>
          </p:cNvSpPr>
          <p:nvPr>
            <p:ph type="body" idx="4294967295"/>
          </p:nvPr>
        </p:nvSpPr>
        <p:spPr>
          <a:xfrm>
            <a:off x="711200" y="1525589"/>
            <a:ext cx="10871100" cy="4351200"/>
          </a:xfrm>
          <a:prstGeom prst="rect">
            <a:avLst/>
          </a:prstGeom>
          <a:noFill/>
          <a:ln>
            <a:noFill/>
          </a:ln>
        </p:spPr>
        <p:txBody>
          <a:bodyPr spcFirstLastPara="1" wrap="square" lIns="0" tIns="0" rIns="0" bIns="0" anchor="t" anchorCtr="0">
            <a:noAutofit/>
          </a:bodyPr>
          <a:lstStyle/>
          <a:p>
            <a:pPr marL="457200" marR="0" lvl="0" indent="-457200" algn="l" rtl="0">
              <a:spcBef>
                <a:spcPts val="0"/>
              </a:spcBef>
              <a:spcAft>
                <a:spcPts val="0"/>
              </a:spcAft>
              <a:buSzPts val="3600"/>
              <a:buChar char="•"/>
            </a:pPr>
            <a:r>
              <a:rPr lang="en-US" sz="3600"/>
              <a:t>Cognition and metacognition</a:t>
            </a:r>
            <a:endParaRPr sz="3600"/>
          </a:p>
          <a:p>
            <a:pPr marL="457200" marR="0" lvl="0" indent="-457200" algn="l" rtl="0">
              <a:spcBef>
                <a:spcPts val="0"/>
              </a:spcBef>
              <a:spcAft>
                <a:spcPts val="0"/>
              </a:spcAft>
              <a:buSzPts val="3600"/>
              <a:buChar char="•"/>
            </a:pPr>
            <a:r>
              <a:rPr lang="en-US" sz="3600"/>
              <a:t>Teaching and training</a:t>
            </a:r>
            <a:endParaRPr sz="3600"/>
          </a:p>
          <a:p>
            <a:pPr marL="457200" marR="0" lvl="0" indent="-457200" algn="l" rtl="0">
              <a:spcBef>
                <a:spcPts val="0"/>
              </a:spcBef>
              <a:spcAft>
                <a:spcPts val="0"/>
              </a:spcAft>
              <a:buSzPts val="3600"/>
              <a:buChar char="•"/>
            </a:pPr>
            <a:r>
              <a:rPr lang="en-US" sz="3600"/>
              <a:t>Teaching objectives (TO) and learning outcomes (LO)</a:t>
            </a:r>
            <a:endParaRPr sz="3600" b="0" i="0" u="none" strike="noStrike" cap="none">
              <a:solidFill>
                <a:schemeClr val="dk1"/>
              </a:solidFill>
              <a:latin typeface="Corbel"/>
              <a:ea typeface="Corbel"/>
              <a:cs typeface="Corbel"/>
              <a:sym typeface="Corbe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9675" y="333375"/>
            <a:ext cx="10871100" cy="1435267"/>
          </a:xfrm>
          <a:prstGeom prst="rect">
            <a:avLst/>
          </a:prstGeom>
        </p:spPr>
        <p:txBody>
          <a:bodyPr spcFirstLastPara="1" wrap="square" lIns="0" tIns="0" rIns="0" bIns="0" anchor="t" anchorCtr="0">
            <a:noAutofit/>
          </a:bodyPr>
          <a:lstStyle/>
          <a:p>
            <a:pPr lvl="0"/>
            <a:r>
              <a:rPr lang="en-US" sz="2800" b="1"/>
              <a:t>Challenge</a:t>
            </a:r>
            <a:r>
              <a:rPr lang="en-US" sz="2800"/>
              <a:t> (3 min + 5 min)</a:t>
            </a:r>
            <a:endParaRPr sz="2800"/>
          </a:p>
          <a:p>
            <a:pPr marL="0" lvl="0" indent="0" algn="l" rtl="0">
              <a:spcBef>
                <a:spcPts val="0"/>
              </a:spcBef>
              <a:spcAft>
                <a:spcPts val="0"/>
              </a:spcAft>
              <a:buNone/>
            </a:pPr>
            <a:r>
              <a:rPr lang="en-US" sz="2800"/>
              <a:t>How do you go about learning something new ?</a:t>
            </a:r>
            <a:endParaRPr sz="2800"/>
          </a:p>
          <a:p>
            <a:pPr marL="0" lvl="0" indent="0" algn="l" rtl="0">
              <a:spcBef>
                <a:spcPts val="0"/>
              </a:spcBef>
              <a:spcAft>
                <a:spcPts val="0"/>
              </a:spcAft>
              <a:buNone/>
            </a:pPr>
            <a:r>
              <a:rPr lang="en-US" sz="2800"/>
              <a:t>How do you approach learning new things?</a:t>
            </a:r>
            <a:endParaRPr sz="2800"/>
          </a:p>
        </p:txBody>
      </p:sp>
      <p:sp>
        <p:nvSpPr>
          <p:cNvPr id="116" name="Google Shape;116;p16"/>
          <p:cNvSpPr txBox="1"/>
          <p:nvPr/>
        </p:nvSpPr>
        <p:spPr>
          <a:xfrm>
            <a:off x="719675" y="1526295"/>
            <a:ext cx="10402389" cy="4453399"/>
          </a:xfrm>
          <a:prstGeom prst="rect">
            <a:avLst/>
          </a:prstGeom>
          <a:noFill/>
          <a:ln>
            <a:noFill/>
          </a:ln>
        </p:spPr>
        <p:txBody>
          <a:bodyPr spcFirstLastPara="1" wrap="square" lIns="91425" tIns="91425" rIns="91425" bIns="91425" anchor="t" anchorCtr="0">
            <a:noAutofit/>
          </a:bodyPr>
          <a:lstStyle/>
          <a:p>
            <a:pPr marL="457200" lvl="0" indent="-406400" algn="l" rtl="0">
              <a:lnSpc>
                <a:spcPct val="150000"/>
              </a:lnSpc>
              <a:spcBef>
                <a:spcPts val="0"/>
              </a:spcBef>
              <a:spcAft>
                <a:spcPts val="0"/>
              </a:spcAft>
              <a:buSzPts val="2800"/>
              <a:buChar char="●"/>
            </a:pPr>
            <a:r>
              <a:rPr lang="en-US" sz="2800">
                <a:latin typeface="Corbel" panose="020B0503020204020204" pitchFamily="34" charset="0"/>
              </a:rPr>
              <a:t>Which is the most effective approach for you to learn?</a:t>
            </a:r>
          </a:p>
          <a:p>
            <a:r>
              <a:rPr lang="it-IT" sz="2800" dirty="0">
                <a:latin typeface="Corbel" panose="020B0503020204020204" pitchFamily="34" charset="0"/>
              </a:rPr>
              <a:t> 	- </a:t>
            </a:r>
            <a:r>
              <a:rPr lang="it-IT" sz="2400" dirty="0">
                <a:latin typeface="Corbel" panose="020B0503020204020204" pitchFamily="34" charset="0"/>
              </a:rPr>
              <a:t>Read </a:t>
            </a:r>
            <a:r>
              <a:rPr lang="it-IT" sz="2400" dirty="0" err="1">
                <a:latin typeface="Corbel" panose="020B0503020204020204" pitchFamily="34" charset="0"/>
              </a:rPr>
              <a:t>about</a:t>
            </a:r>
            <a:r>
              <a:rPr lang="it-IT" sz="2400" dirty="0">
                <a:latin typeface="Corbel" panose="020B0503020204020204" pitchFamily="34" charset="0"/>
              </a:rPr>
              <a:t> </a:t>
            </a:r>
            <a:r>
              <a:rPr lang="it-IT" sz="2400" dirty="0" err="1">
                <a:latin typeface="Corbel" panose="020B0503020204020204" pitchFamily="34" charset="0"/>
              </a:rPr>
              <a:t>it</a:t>
            </a:r>
            <a:endParaRPr lang="it-IT" sz="2400" dirty="0">
              <a:latin typeface="Corbel" panose="020B0503020204020204" pitchFamily="34" charset="0"/>
            </a:endParaRPr>
          </a:p>
          <a:p>
            <a:r>
              <a:rPr lang="it-IT" sz="2400" dirty="0">
                <a:latin typeface="Corbel" panose="020B0503020204020204" pitchFamily="34" charset="0"/>
              </a:rPr>
              <a:t> 	- </a:t>
            </a:r>
            <a:r>
              <a:rPr lang="it-IT" sz="2400" dirty="0" err="1">
                <a:latin typeface="Corbel" panose="020B0503020204020204" pitchFamily="34" charset="0"/>
              </a:rPr>
              <a:t>Attend</a:t>
            </a:r>
            <a:r>
              <a:rPr lang="it-IT" sz="2400" dirty="0">
                <a:latin typeface="Corbel" panose="020B0503020204020204" pitchFamily="34" charset="0"/>
              </a:rPr>
              <a:t> a training session !</a:t>
            </a:r>
          </a:p>
          <a:p>
            <a:r>
              <a:rPr lang="it-IT" sz="2400" dirty="0">
                <a:latin typeface="Corbel" panose="020B0503020204020204" pitchFamily="34" charset="0"/>
              </a:rPr>
              <a:t> 	- </a:t>
            </a:r>
            <a:r>
              <a:rPr lang="it-IT" sz="2400" dirty="0" err="1">
                <a:latin typeface="Corbel" panose="020B0503020204020204" pitchFamily="34" charset="0"/>
              </a:rPr>
              <a:t>Have</a:t>
            </a:r>
            <a:r>
              <a:rPr lang="it-IT" sz="2400" dirty="0">
                <a:latin typeface="Corbel" panose="020B0503020204020204" pitchFamily="34" charset="0"/>
              </a:rPr>
              <a:t> a go ?</a:t>
            </a:r>
          </a:p>
          <a:p>
            <a:r>
              <a:rPr lang="it-IT" sz="2400" dirty="0">
                <a:latin typeface="Corbel" panose="020B0503020204020204" pitchFamily="34" charset="0"/>
              </a:rPr>
              <a:t> 	- Do, </a:t>
            </a:r>
            <a:r>
              <a:rPr lang="it-IT" sz="2400" dirty="0" err="1">
                <a:latin typeface="Corbel" panose="020B0503020204020204" pitchFamily="34" charset="0"/>
              </a:rPr>
              <a:t>reflect</a:t>
            </a:r>
            <a:r>
              <a:rPr lang="it-IT" sz="2400" dirty="0">
                <a:latin typeface="Corbel" panose="020B0503020204020204" pitchFamily="34" charset="0"/>
              </a:rPr>
              <a:t>, </a:t>
            </a:r>
            <a:r>
              <a:rPr lang="it-IT" sz="2400" dirty="0" err="1">
                <a:latin typeface="Corbel" panose="020B0503020204020204" pitchFamily="34" charset="0"/>
              </a:rPr>
              <a:t>process</a:t>
            </a:r>
            <a:r>
              <a:rPr lang="it-IT" sz="2400" dirty="0">
                <a:latin typeface="Corbel" panose="020B0503020204020204" pitchFamily="34" charset="0"/>
              </a:rPr>
              <a:t>, </a:t>
            </a:r>
            <a:r>
              <a:rPr lang="it-IT" sz="2400" dirty="0" err="1">
                <a:latin typeface="Corbel" panose="020B0503020204020204" pitchFamily="34" charset="0"/>
              </a:rPr>
              <a:t>further</a:t>
            </a:r>
            <a:r>
              <a:rPr lang="it-IT" sz="2400" dirty="0">
                <a:latin typeface="Corbel" panose="020B0503020204020204" pitchFamily="34" charset="0"/>
              </a:rPr>
              <a:t> </a:t>
            </a:r>
            <a:r>
              <a:rPr lang="it-IT" sz="2400" dirty="0" err="1">
                <a:latin typeface="Corbel" panose="020B0503020204020204" pitchFamily="34" charset="0"/>
              </a:rPr>
              <a:t>understand</a:t>
            </a:r>
            <a:r>
              <a:rPr lang="it-IT" sz="2400" dirty="0">
                <a:latin typeface="Corbel" panose="020B0503020204020204" pitchFamily="34" charset="0"/>
              </a:rPr>
              <a:t>?</a:t>
            </a:r>
            <a:endParaRPr sz="2400">
              <a:latin typeface="Corbel" panose="020B0503020204020204" pitchFamily="34" charset="0"/>
            </a:endParaRPr>
          </a:p>
          <a:p>
            <a:pPr marL="457200" lvl="0" indent="-406400" algn="l" rtl="0">
              <a:lnSpc>
                <a:spcPct val="150000"/>
              </a:lnSpc>
              <a:spcBef>
                <a:spcPts val="0"/>
              </a:spcBef>
              <a:spcAft>
                <a:spcPts val="0"/>
              </a:spcAft>
              <a:buSzPts val="2800"/>
              <a:buChar char="●"/>
            </a:pPr>
            <a:r>
              <a:rPr lang="en-US" sz="2800">
                <a:latin typeface="Corbel" panose="020B0503020204020204" pitchFamily="34" charset="0"/>
              </a:rPr>
              <a:t>Make a list of three approaches that work for you when you want to learn something new (from the most to the less effective one);</a:t>
            </a:r>
          </a:p>
          <a:p>
            <a:pPr marL="457200" lvl="0" indent="-406400" algn="l" rtl="0">
              <a:lnSpc>
                <a:spcPct val="150000"/>
              </a:lnSpc>
              <a:spcBef>
                <a:spcPts val="0"/>
              </a:spcBef>
              <a:spcAft>
                <a:spcPts val="0"/>
              </a:spcAft>
              <a:buSzPts val="2800"/>
              <a:buChar char="●"/>
            </a:pPr>
            <a:r>
              <a:rPr lang="en-US" sz="2800">
                <a:latin typeface="Corbel" panose="020B0503020204020204" pitchFamily="34" charset="0"/>
              </a:rPr>
              <a:t>Discuss it with your partner and compare.</a:t>
            </a:r>
            <a:endParaRPr sz="2800">
              <a:latin typeface="Corbel" panose="020B0503020204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954030" y="645102"/>
            <a:ext cx="10871100" cy="2428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t>Challenge</a:t>
            </a:r>
            <a:r>
              <a:rPr lang="en-US"/>
              <a:t> </a:t>
            </a:r>
            <a:endParaRPr/>
          </a:p>
          <a:p>
            <a:pPr marL="0" lvl="0" indent="0" algn="l" rtl="0">
              <a:spcBef>
                <a:spcPts val="0"/>
              </a:spcBef>
              <a:spcAft>
                <a:spcPts val="0"/>
              </a:spcAft>
              <a:buNone/>
            </a:pPr>
            <a:r>
              <a:rPr lang="en-US"/>
              <a:t>What is learning in your opinion/experience?</a:t>
            </a:r>
            <a:br>
              <a:rPr lang="en-US"/>
            </a:br>
            <a:r>
              <a:rPr lang="en-US"/>
              <a:t>(5 min)</a:t>
            </a:r>
            <a:endParaRPr/>
          </a:p>
        </p:txBody>
      </p:sp>
      <p:sp>
        <p:nvSpPr>
          <p:cNvPr id="116" name="Google Shape;116;p16"/>
          <p:cNvSpPr txBox="1"/>
          <p:nvPr/>
        </p:nvSpPr>
        <p:spPr>
          <a:xfrm>
            <a:off x="954030" y="2909928"/>
            <a:ext cx="10402389" cy="1745199"/>
          </a:xfrm>
          <a:prstGeom prst="rect">
            <a:avLst/>
          </a:prstGeom>
          <a:noFill/>
          <a:ln>
            <a:noFill/>
          </a:ln>
        </p:spPr>
        <p:txBody>
          <a:bodyPr spcFirstLastPara="1" wrap="square" lIns="91425" tIns="91425" rIns="91425" bIns="91425" anchor="t" anchorCtr="0">
            <a:noAutofit/>
          </a:bodyPr>
          <a:lstStyle/>
          <a:p>
            <a:pPr marL="457200" lvl="0" indent="-406400">
              <a:lnSpc>
                <a:spcPct val="150000"/>
              </a:lnSpc>
              <a:buSzPts val="2800"/>
              <a:buChar char="●"/>
            </a:pPr>
            <a:r>
              <a:rPr lang="en-US" sz="2800">
                <a:latin typeface="Corbel" panose="020B0503020204020204" pitchFamily="34" charset="0"/>
              </a:rPr>
              <a:t>Discuss with a partner and write In the GDoc one or more definitions of what is learning in your opinion/experience</a:t>
            </a:r>
            <a:endParaRPr sz="2800">
              <a:latin typeface="Corbel" panose="020B0503020204020204" pitchFamily="34" charset="0"/>
            </a:endParaRPr>
          </a:p>
        </p:txBody>
      </p:sp>
    </p:spTree>
    <p:extLst>
      <p:ext uri="{BB962C8B-B14F-4D97-AF65-F5344CB8AC3E}">
        <p14:creationId xmlns:p14="http://schemas.microsoft.com/office/powerpoint/2010/main" val="3274354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660450" y="387481"/>
            <a:ext cx="10871100" cy="7341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SzPts val="1100"/>
              <a:buNone/>
            </a:pPr>
            <a:r>
              <a:rPr lang="en-US">
                <a:solidFill>
                  <a:schemeClr val="accent3"/>
                </a:solidFill>
              </a:rPr>
              <a:t>What is learning?</a:t>
            </a:r>
            <a:endParaRPr>
              <a:solidFill>
                <a:schemeClr val="accent3"/>
              </a:solidFill>
            </a:endParaRPr>
          </a:p>
          <a:p>
            <a:pPr marL="0" marR="0" lvl="0" indent="0" algn="l" rtl="0">
              <a:spcBef>
                <a:spcPts val="0"/>
              </a:spcBef>
              <a:spcAft>
                <a:spcPts val="0"/>
              </a:spcAft>
              <a:buClr>
                <a:schemeClr val="dk1"/>
              </a:buClr>
              <a:buSzPts val="1100"/>
              <a:buFont typeface="Arial"/>
              <a:buNone/>
            </a:pPr>
            <a:endParaRPr>
              <a:solidFill>
                <a:schemeClr val="accent3"/>
              </a:solidFill>
            </a:endParaRPr>
          </a:p>
          <a:p>
            <a:pPr marL="0" marR="0" lvl="0" indent="0" algn="l" rtl="0">
              <a:spcBef>
                <a:spcPts val="0"/>
              </a:spcBef>
              <a:spcAft>
                <a:spcPts val="0"/>
              </a:spcAft>
              <a:buNone/>
            </a:pPr>
            <a:endParaRPr>
              <a:solidFill>
                <a:schemeClr val="accent3"/>
              </a:solidFill>
            </a:endParaRPr>
          </a:p>
        </p:txBody>
      </p:sp>
      <p:sp>
        <p:nvSpPr>
          <p:cNvPr id="122" name="Google Shape;122;p17"/>
          <p:cNvSpPr txBox="1">
            <a:spLocks noGrp="1"/>
          </p:cNvSpPr>
          <p:nvPr>
            <p:ph type="body" idx="1"/>
          </p:nvPr>
        </p:nvSpPr>
        <p:spPr>
          <a:xfrm>
            <a:off x="660450" y="1121581"/>
            <a:ext cx="10871100" cy="5440200"/>
          </a:xfrm>
          <a:prstGeom prst="rect">
            <a:avLst/>
          </a:prstGeom>
          <a:noFill/>
          <a:ln>
            <a:noFill/>
          </a:ln>
        </p:spPr>
        <p:txBody>
          <a:bodyPr spcFirstLastPara="1" wrap="square" lIns="0" tIns="0" rIns="0" bIns="0" anchor="t" anchorCtr="0">
            <a:noAutofit/>
          </a:bodyPr>
          <a:lstStyle/>
          <a:p>
            <a:pPr marL="0" marR="0" lvl="0" indent="0" algn="l" rtl="0">
              <a:spcBef>
                <a:spcPts val="600"/>
              </a:spcBef>
              <a:spcAft>
                <a:spcPts val="600"/>
              </a:spcAft>
              <a:buNone/>
            </a:pPr>
            <a:r>
              <a:rPr lang="en-US" sz="2700" u="sng"/>
              <a:t>Ambrose et al. (2010) "How learning works"</a:t>
            </a:r>
            <a:endParaRPr sz="2700" u="sng"/>
          </a:p>
          <a:p>
            <a:pPr marL="457200" marR="0" lvl="0" indent="-400050" algn="l" rtl="0">
              <a:spcBef>
                <a:spcPts val="600"/>
              </a:spcBef>
              <a:spcAft>
                <a:spcPts val="600"/>
              </a:spcAft>
              <a:buSzPts val="2700"/>
              <a:buChar char="•"/>
            </a:pPr>
            <a:r>
              <a:rPr lang="en-US" sz="2700"/>
              <a:t>Learning is not a product but a process occurring in the mind. As such, we can only infer that it has occurred from students' products or performance</a:t>
            </a:r>
            <a:endParaRPr sz="2700"/>
          </a:p>
          <a:p>
            <a:pPr marL="57150" marR="0" lvl="0" indent="0" algn="l" rtl="0">
              <a:spcBef>
                <a:spcPts val="600"/>
              </a:spcBef>
              <a:spcAft>
                <a:spcPts val="600"/>
              </a:spcAft>
              <a:buSzPts val="2700"/>
              <a:buNone/>
            </a:pPr>
            <a:r>
              <a:rPr lang="en-US" sz="2700">
                <a:solidFill>
                  <a:schemeClr val="bg1"/>
                </a:solidFill>
              </a:rPr>
              <a:t>Learning involves change in knowledge, beliefs, behaviours, or attitudes</a:t>
            </a:r>
            <a:endParaRPr sz="2700">
              <a:solidFill>
                <a:schemeClr val="bg1"/>
              </a:solidFill>
            </a:endParaRPr>
          </a:p>
          <a:p>
            <a:pPr marL="57150" marR="0" lvl="0" indent="0" algn="l" rtl="0">
              <a:spcBef>
                <a:spcPts val="600"/>
              </a:spcBef>
              <a:spcAft>
                <a:spcPts val="600"/>
              </a:spcAft>
              <a:buSzPts val="2700"/>
              <a:buNone/>
            </a:pPr>
            <a:r>
              <a:rPr lang="en-US" sz="2700">
                <a:solidFill>
                  <a:schemeClr val="bg1"/>
                </a:solidFill>
              </a:rPr>
              <a:t>Learning is not something done to students, but rather something students themselves do.</a:t>
            </a:r>
            <a:endParaRPr sz="2700">
              <a:solidFill>
                <a:schemeClr val="bg1"/>
              </a:solidFill>
            </a:endParaRPr>
          </a:p>
          <a:p>
            <a:pPr marL="0" marR="0" lvl="0" indent="0" algn="l" rtl="0">
              <a:spcBef>
                <a:spcPts val="600"/>
              </a:spcBef>
              <a:spcAft>
                <a:spcPts val="600"/>
              </a:spcAft>
              <a:buNone/>
            </a:pPr>
            <a:endParaRPr sz="2700">
              <a:solidFill>
                <a:schemeClr val="bg1"/>
              </a:solidFill>
            </a:endParaRPr>
          </a:p>
          <a:p>
            <a:pPr marL="0" marR="0" lvl="0" indent="0" algn="l" rtl="0">
              <a:spcBef>
                <a:spcPts val="600"/>
              </a:spcBef>
              <a:spcAft>
                <a:spcPts val="600"/>
              </a:spcAft>
              <a:buNone/>
            </a:pPr>
            <a:r>
              <a:rPr lang="en-US" sz="2700">
                <a:solidFill>
                  <a:schemeClr val="bg1"/>
                </a:solidFill>
              </a:rPr>
              <a:t>Willingham (2009) "Why don't students like school?"</a:t>
            </a:r>
            <a:endParaRPr sz="2700">
              <a:solidFill>
                <a:schemeClr val="bg1"/>
              </a:solidFill>
            </a:endParaRPr>
          </a:p>
          <a:p>
            <a:pPr marL="57150" marR="0" lvl="0" indent="0" algn="l" rtl="0">
              <a:spcBef>
                <a:spcPts val="600"/>
              </a:spcBef>
              <a:spcAft>
                <a:spcPts val="600"/>
              </a:spcAft>
              <a:buSzPts val="2700"/>
              <a:buNone/>
            </a:pPr>
            <a:r>
              <a:rPr lang="en-US" sz="2700">
                <a:solidFill>
                  <a:schemeClr val="bg1"/>
                </a:solidFill>
              </a:rPr>
              <a:t>Learning is a change in the long term memory</a:t>
            </a:r>
            <a:endParaRPr sz="270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660450" y="387481"/>
            <a:ext cx="10871100" cy="7341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SzPts val="1100"/>
              <a:buNone/>
            </a:pPr>
            <a:r>
              <a:rPr lang="en-US">
                <a:solidFill>
                  <a:schemeClr val="accent3"/>
                </a:solidFill>
              </a:rPr>
              <a:t>What is learning?</a:t>
            </a:r>
            <a:endParaRPr>
              <a:solidFill>
                <a:schemeClr val="accent3"/>
              </a:solidFill>
            </a:endParaRPr>
          </a:p>
          <a:p>
            <a:pPr marL="0" marR="0" lvl="0" indent="0" algn="l" rtl="0">
              <a:spcBef>
                <a:spcPts val="0"/>
              </a:spcBef>
              <a:spcAft>
                <a:spcPts val="0"/>
              </a:spcAft>
              <a:buClr>
                <a:schemeClr val="dk1"/>
              </a:buClr>
              <a:buSzPts val="1100"/>
              <a:buFont typeface="Arial"/>
              <a:buNone/>
            </a:pPr>
            <a:endParaRPr>
              <a:solidFill>
                <a:schemeClr val="accent3"/>
              </a:solidFill>
            </a:endParaRPr>
          </a:p>
          <a:p>
            <a:pPr marL="0" marR="0" lvl="0" indent="0" algn="l" rtl="0">
              <a:spcBef>
                <a:spcPts val="0"/>
              </a:spcBef>
              <a:spcAft>
                <a:spcPts val="0"/>
              </a:spcAft>
              <a:buNone/>
            </a:pPr>
            <a:endParaRPr>
              <a:solidFill>
                <a:schemeClr val="accent3"/>
              </a:solidFill>
            </a:endParaRPr>
          </a:p>
        </p:txBody>
      </p:sp>
      <p:sp>
        <p:nvSpPr>
          <p:cNvPr id="122" name="Google Shape;122;p17"/>
          <p:cNvSpPr txBox="1">
            <a:spLocks noGrp="1"/>
          </p:cNvSpPr>
          <p:nvPr>
            <p:ph type="body" idx="1"/>
          </p:nvPr>
        </p:nvSpPr>
        <p:spPr>
          <a:xfrm>
            <a:off x="660450" y="1121581"/>
            <a:ext cx="10871100" cy="5440200"/>
          </a:xfrm>
          <a:prstGeom prst="rect">
            <a:avLst/>
          </a:prstGeom>
          <a:noFill/>
          <a:ln>
            <a:noFill/>
          </a:ln>
        </p:spPr>
        <p:txBody>
          <a:bodyPr spcFirstLastPara="1" wrap="square" lIns="0" tIns="0" rIns="0" bIns="0" anchor="t" anchorCtr="0">
            <a:noAutofit/>
          </a:bodyPr>
          <a:lstStyle/>
          <a:p>
            <a:pPr marL="0" marR="0" lvl="0" indent="0" algn="l" rtl="0">
              <a:spcBef>
                <a:spcPts val="600"/>
              </a:spcBef>
              <a:spcAft>
                <a:spcPts val="600"/>
              </a:spcAft>
              <a:buNone/>
            </a:pPr>
            <a:r>
              <a:rPr lang="en-US" sz="2700" u="sng"/>
              <a:t>Ambrose et al. (2010) "How learning works"</a:t>
            </a:r>
            <a:endParaRPr sz="2700" u="sng"/>
          </a:p>
          <a:p>
            <a:pPr marL="457200" marR="0" lvl="0" indent="-400050" algn="l" rtl="0">
              <a:spcBef>
                <a:spcPts val="600"/>
              </a:spcBef>
              <a:spcAft>
                <a:spcPts val="600"/>
              </a:spcAft>
              <a:buSzPts val="2700"/>
              <a:buChar char="•"/>
            </a:pPr>
            <a:r>
              <a:rPr lang="en-US" sz="2700">
                <a:solidFill>
                  <a:schemeClr val="bg1">
                    <a:lumMod val="85000"/>
                  </a:schemeClr>
                </a:solidFill>
              </a:rPr>
              <a:t>Learning is not a product but a process occurring in the mind. As such, we can only infer that it has occurred from students' products or performance</a:t>
            </a:r>
            <a:endParaRPr sz="2700">
              <a:solidFill>
                <a:schemeClr val="bg1">
                  <a:lumMod val="85000"/>
                </a:schemeClr>
              </a:solidFill>
            </a:endParaRPr>
          </a:p>
          <a:p>
            <a:pPr marL="457200" marR="0" lvl="0" indent="-400050" algn="l" rtl="0">
              <a:spcBef>
                <a:spcPts val="600"/>
              </a:spcBef>
              <a:spcAft>
                <a:spcPts val="600"/>
              </a:spcAft>
              <a:buSzPts val="2700"/>
              <a:buChar char="•"/>
            </a:pPr>
            <a:r>
              <a:rPr lang="en-US" sz="2700"/>
              <a:t>Learning involves change in knowledge, beliefs, behaviours, or attitudes</a:t>
            </a:r>
            <a:endParaRPr sz="2700"/>
          </a:p>
          <a:p>
            <a:pPr marL="57150" marR="0" lvl="0" indent="0" algn="l" rtl="0">
              <a:spcBef>
                <a:spcPts val="600"/>
              </a:spcBef>
              <a:spcAft>
                <a:spcPts val="600"/>
              </a:spcAft>
              <a:buSzPts val="2700"/>
              <a:buNone/>
            </a:pPr>
            <a:r>
              <a:rPr lang="en-US" sz="2700">
                <a:solidFill>
                  <a:schemeClr val="bg1"/>
                </a:solidFill>
              </a:rPr>
              <a:t>earning is not something done to students, but rather something students themselves do.</a:t>
            </a:r>
            <a:endParaRPr sz="2700">
              <a:solidFill>
                <a:schemeClr val="bg1"/>
              </a:solidFill>
            </a:endParaRPr>
          </a:p>
          <a:p>
            <a:pPr marL="0" marR="0" lvl="0" indent="0" algn="l" rtl="0">
              <a:spcBef>
                <a:spcPts val="600"/>
              </a:spcBef>
              <a:spcAft>
                <a:spcPts val="600"/>
              </a:spcAft>
              <a:buNone/>
            </a:pPr>
            <a:endParaRPr sz="2700">
              <a:solidFill>
                <a:schemeClr val="bg1"/>
              </a:solidFill>
            </a:endParaRPr>
          </a:p>
          <a:p>
            <a:pPr marL="0" marR="0" lvl="0" indent="0" algn="l" rtl="0">
              <a:spcBef>
                <a:spcPts val="600"/>
              </a:spcBef>
              <a:spcAft>
                <a:spcPts val="600"/>
              </a:spcAft>
              <a:buNone/>
            </a:pPr>
            <a:r>
              <a:rPr lang="en-US" sz="2700">
                <a:solidFill>
                  <a:schemeClr val="bg1"/>
                </a:solidFill>
              </a:rPr>
              <a:t>Willingham (2009) "Why don't students like school?"</a:t>
            </a:r>
            <a:endParaRPr sz="2700">
              <a:solidFill>
                <a:schemeClr val="bg1"/>
              </a:solidFill>
            </a:endParaRPr>
          </a:p>
          <a:p>
            <a:pPr marL="57150" marR="0" lvl="0" indent="0" algn="l" rtl="0">
              <a:spcBef>
                <a:spcPts val="600"/>
              </a:spcBef>
              <a:spcAft>
                <a:spcPts val="600"/>
              </a:spcAft>
              <a:buSzPts val="2700"/>
              <a:buNone/>
            </a:pPr>
            <a:r>
              <a:rPr lang="en-US" sz="2700">
                <a:solidFill>
                  <a:schemeClr val="bg1"/>
                </a:solidFill>
              </a:rPr>
              <a:t>Learning is a change in the long term memory</a:t>
            </a:r>
            <a:endParaRPr sz="2700">
              <a:solidFill>
                <a:schemeClr val="bg1"/>
              </a:solidFill>
            </a:endParaRPr>
          </a:p>
        </p:txBody>
      </p:sp>
    </p:spTree>
    <p:extLst>
      <p:ext uri="{BB962C8B-B14F-4D97-AF65-F5344CB8AC3E}">
        <p14:creationId xmlns:p14="http://schemas.microsoft.com/office/powerpoint/2010/main" val="1948278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Collaborative Document</a:t>
            </a:r>
            <a:endParaRPr/>
          </a:p>
        </p:txBody>
      </p:sp>
      <p:sp>
        <p:nvSpPr>
          <p:cNvPr id="82" name="Google Shape;82;p11"/>
          <p:cNvSpPr txBox="1">
            <a:spLocks noGrp="1"/>
          </p:cNvSpPr>
          <p:nvPr>
            <p:ph type="body" idx="1"/>
          </p:nvPr>
        </p:nvSpPr>
        <p:spPr>
          <a:xfrm>
            <a:off x="711200" y="1525589"/>
            <a:ext cx="10871100" cy="698066"/>
          </a:xfrm>
          <a:prstGeom prst="rect">
            <a:avLst/>
          </a:prstGeom>
        </p:spPr>
        <p:txBody>
          <a:bodyPr spcFirstLastPara="1" wrap="square" lIns="0" tIns="0" rIns="0" bIns="0" anchor="t" anchorCtr="0">
            <a:noAutofit/>
          </a:bodyPr>
          <a:lstStyle/>
          <a:p>
            <a:pPr marL="0" lvl="0" indent="0">
              <a:spcAft>
                <a:spcPts val="600"/>
              </a:spcAft>
              <a:buNone/>
            </a:pPr>
            <a:r>
              <a:rPr lang="it-IT" u="sng">
                <a:hlinkClick r:id="rId3"/>
              </a:rPr>
              <a:t>http://bit.ly/311WWIy</a:t>
            </a:r>
            <a:endParaRPr lang="en-US" sz="2800"/>
          </a:p>
        </p:txBody>
      </p:sp>
      <p:sp>
        <p:nvSpPr>
          <p:cNvPr id="3" name="TextBox 2">
            <a:extLst>
              <a:ext uri="{FF2B5EF4-FFF2-40B4-BE49-F238E27FC236}">
                <a16:creationId xmlns:a16="http://schemas.microsoft.com/office/drawing/2014/main" id="{A6E6D63E-A96F-C24D-9ABA-4932172280F8}"/>
              </a:ext>
            </a:extLst>
          </p:cNvPr>
          <p:cNvSpPr txBox="1"/>
          <p:nvPr/>
        </p:nvSpPr>
        <p:spPr>
          <a:xfrm>
            <a:off x="706582" y="4015493"/>
            <a:ext cx="10902344" cy="954107"/>
          </a:xfrm>
          <a:prstGeom prst="rect">
            <a:avLst/>
          </a:prstGeom>
          <a:noFill/>
        </p:spPr>
        <p:txBody>
          <a:bodyPr wrap="none" rtlCol="0">
            <a:spAutoFit/>
          </a:bodyPr>
          <a:lstStyle/>
          <a:p>
            <a:r>
              <a:rPr lang="it-IT" sz="2800">
                <a:latin typeface="Corbel" panose="020B0503020204020204" pitchFamily="34" charset="0"/>
              </a:rPr>
              <a:t>We are all expected to follow a code of conduct: </a:t>
            </a:r>
          </a:p>
          <a:p>
            <a:r>
              <a:rPr lang="it-IT" sz="2800">
                <a:latin typeface="Corbel" panose="020B0503020204020204" pitchFamily="34" charset="0"/>
                <a:hlinkClick r:id="rId4"/>
              </a:rPr>
              <a:t>https://docs.carpentries.org/topic_folders/policies/code-of-conduct.html</a:t>
            </a:r>
            <a:endParaRPr lang="it-IT" sz="2800">
              <a:latin typeface="Corbel" panose="020B0503020204020204" pitchFamily="34" charset="0"/>
            </a:endParaRPr>
          </a:p>
        </p:txBody>
      </p:sp>
      <p:sp>
        <p:nvSpPr>
          <p:cNvPr id="6" name="Google Shape;81;p11">
            <a:extLst>
              <a:ext uri="{FF2B5EF4-FFF2-40B4-BE49-F238E27FC236}">
                <a16:creationId xmlns:a16="http://schemas.microsoft.com/office/drawing/2014/main" id="{9A367095-247C-1344-8AE1-1C175904C313}"/>
              </a:ext>
            </a:extLst>
          </p:cNvPr>
          <p:cNvSpPr txBox="1">
            <a:spLocks/>
          </p:cNvSpPr>
          <p:nvPr/>
        </p:nvSpPr>
        <p:spPr>
          <a:xfrm>
            <a:off x="706582" y="2912769"/>
            <a:ext cx="10871100" cy="503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9pPr>
          </a:lstStyle>
          <a:p>
            <a:r>
              <a:rPr lang="en-US"/>
              <a:t>Code of Conduct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660450" y="387481"/>
            <a:ext cx="10871100" cy="7341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SzPts val="1100"/>
              <a:buNone/>
            </a:pPr>
            <a:r>
              <a:rPr lang="en-US">
                <a:solidFill>
                  <a:schemeClr val="accent3"/>
                </a:solidFill>
              </a:rPr>
              <a:t>What is learning?</a:t>
            </a:r>
            <a:endParaRPr>
              <a:solidFill>
                <a:schemeClr val="accent3"/>
              </a:solidFill>
            </a:endParaRPr>
          </a:p>
          <a:p>
            <a:pPr marL="0" marR="0" lvl="0" indent="0" algn="l" rtl="0">
              <a:spcBef>
                <a:spcPts val="0"/>
              </a:spcBef>
              <a:spcAft>
                <a:spcPts val="0"/>
              </a:spcAft>
              <a:buClr>
                <a:schemeClr val="dk1"/>
              </a:buClr>
              <a:buSzPts val="1100"/>
              <a:buFont typeface="Arial"/>
              <a:buNone/>
            </a:pPr>
            <a:endParaRPr>
              <a:solidFill>
                <a:schemeClr val="accent3"/>
              </a:solidFill>
            </a:endParaRPr>
          </a:p>
          <a:p>
            <a:pPr marL="0" marR="0" lvl="0" indent="0" algn="l" rtl="0">
              <a:spcBef>
                <a:spcPts val="0"/>
              </a:spcBef>
              <a:spcAft>
                <a:spcPts val="0"/>
              </a:spcAft>
              <a:buNone/>
            </a:pPr>
            <a:endParaRPr>
              <a:solidFill>
                <a:schemeClr val="accent3"/>
              </a:solidFill>
            </a:endParaRPr>
          </a:p>
        </p:txBody>
      </p:sp>
      <p:sp>
        <p:nvSpPr>
          <p:cNvPr id="122" name="Google Shape;122;p17"/>
          <p:cNvSpPr txBox="1">
            <a:spLocks noGrp="1"/>
          </p:cNvSpPr>
          <p:nvPr>
            <p:ph type="body" idx="1"/>
          </p:nvPr>
        </p:nvSpPr>
        <p:spPr>
          <a:xfrm>
            <a:off x="660450" y="1121581"/>
            <a:ext cx="10871100" cy="5440200"/>
          </a:xfrm>
          <a:prstGeom prst="rect">
            <a:avLst/>
          </a:prstGeom>
          <a:noFill/>
          <a:ln>
            <a:noFill/>
          </a:ln>
        </p:spPr>
        <p:txBody>
          <a:bodyPr spcFirstLastPara="1" wrap="square" lIns="0" tIns="0" rIns="0" bIns="0" anchor="t" anchorCtr="0">
            <a:noAutofit/>
          </a:bodyPr>
          <a:lstStyle/>
          <a:p>
            <a:pPr marL="0" marR="0" lvl="0" indent="0" algn="l" rtl="0">
              <a:spcBef>
                <a:spcPts val="600"/>
              </a:spcBef>
              <a:spcAft>
                <a:spcPts val="600"/>
              </a:spcAft>
              <a:buNone/>
            </a:pPr>
            <a:r>
              <a:rPr lang="en-US" sz="2700" u="sng"/>
              <a:t>Ambrose et al. (2010) "How learning works"</a:t>
            </a:r>
            <a:endParaRPr sz="2700" u="sng"/>
          </a:p>
          <a:p>
            <a:pPr marL="457200" marR="0" lvl="0" indent="-400050" algn="l" rtl="0">
              <a:spcBef>
                <a:spcPts val="600"/>
              </a:spcBef>
              <a:spcAft>
                <a:spcPts val="600"/>
              </a:spcAft>
              <a:buSzPts val="2700"/>
              <a:buChar char="•"/>
            </a:pPr>
            <a:r>
              <a:rPr lang="en-US" sz="2700">
                <a:solidFill>
                  <a:schemeClr val="bg1">
                    <a:lumMod val="85000"/>
                  </a:schemeClr>
                </a:solidFill>
              </a:rPr>
              <a:t>Learning is not a product but a process occurring in the mind. As such, we can only infer that it has occurred from students' products or performance</a:t>
            </a:r>
            <a:endParaRPr sz="2700">
              <a:solidFill>
                <a:schemeClr val="bg1">
                  <a:lumMod val="85000"/>
                </a:schemeClr>
              </a:solidFill>
            </a:endParaRPr>
          </a:p>
          <a:p>
            <a:pPr marL="457200" marR="0" lvl="0" indent="-400050" algn="l" rtl="0">
              <a:spcBef>
                <a:spcPts val="600"/>
              </a:spcBef>
              <a:spcAft>
                <a:spcPts val="600"/>
              </a:spcAft>
              <a:buSzPts val="2700"/>
              <a:buChar char="•"/>
            </a:pPr>
            <a:r>
              <a:rPr lang="en-US" sz="2700">
                <a:solidFill>
                  <a:schemeClr val="bg1">
                    <a:lumMod val="85000"/>
                  </a:schemeClr>
                </a:solidFill>
              </a:rPr>
              <a:t>Learning involves change in knowledge, beliefs, behaviours, or attitudes</a:t>
            </a:r>
            <a:endParaRPr sz="2700">
              <a:solidFill>
                <a:schemeClr val="bg1">
                  <a:lumMod val="85000"/>
                </a:schemeClr>
              </a:solidFill>
            </a:endParaRPr>
          </a:p>
          <a:p>
            <a:pPr marL="457200" marR="0" lvl="0" indent="-400050" algn="l" rtl="0">
              <a:spcBef>
                <a:spcPts val="600"/>
              </a:spcBef>
              <a:spcAft>
                <a:spcPts val="600"/>
              </a:spcAft>
              <a:buSzPts val="2700"/>
              <a:buChar char="•"/>
            </a:pPr>
            <a:r>
              <a:rPr lang="en-US" sz="2700"/>
              <a:t>Learning is not something done to students, but rather </a:t>
            </a:r>
            <a:r>
              <a:rPr lang="en-US" sz="2700">
                <a:solidFill>
                  <a:schemeClr val="dk2"/>
                </a:solidFill>
              </a:rPr>
              <a:t>something students themselves do</a:t>
            </a:r>
            <a:r>
              <a:rPr lang="en-US" sz="2700"/>
              <a:t>.</a:t>
            </a:r>
            <a:endParaRPr sz="2700"/>
          </a:p>
          <a:p>
            <a:pPr marL="0" marR="0" lvl="0" indent="0" algn="l" rtl="0">
              <a:spcBef>
                <a:spcPts val="600"/>
              </a:spcBef>
              <a:spcAft>
                <a:spcPts val="600"/>
              </a:spcAft>
              <a:buNone/>
            </a:pPr>
            <a:endParaRPr sz="2700"/>
          </a:p>
          <a:p>
            <a:pPr marL="0" marR="0" lvl="0" indent="0" algn="l" rtl="0">
              <a:spcBef>
                <a:spcPts val="600"/>
              </a:spcBef>
              <a:spcAft>
                <a:spcPts val="600"/>
              </a:spcAft>
              <a:buNone/>
            </a:pPr>
            <a:r>
              <a:rPr lang="en-US" sz="2700">
                <a:solidFill>
                  <a:schemeClr val="bg1"/>
                </a:solidFill>
              </a:rPr>
              <a:t>Willingham (2009) "Why don't students like school?"</a:t>
            </a:r>
            <a:endParaRPr sz="2700">
              <a:solidFill>
                <a:schemeClr val="bg1"/>
              </a:solidFill>
            </a:endParaRPr>
          </a:p>
          <a:p>
            <a:pPr marL="57150" marR="0" lvl="0" indent="0" algn="l" rtl="0">
              <a:spcBef>
                <a:spcPts val="600"/>
              </a:spcBef>
              <a:spcAft>
                <a:spcPts val="600"/>
              </a:spcAft>
              <a:buSzPts val="2700"/>
              <a:buNone/>
            </a:pPr>
            <a:r>
              <a:rPr lang="en-US" sz="2700">
                <a:solidFill>
                  <a:schemeClr val="bg1"/>
                </a:solidFill>
              </a:rPr>
              <a:t>arning is a change in the long term memory</a:t>
            </a:r>
            <a:endParaRPr sz="2700">
              <a:solidFill>
                <a:schemeClr val="bg1"/>
              </a:solidFill>
            </a:endParaRPr>
          </a:p>
        </p:txBody>
      </p:sp>
    </p:spTree>
    <p:extLst>
      <p:ext uri="{BB962C8B-B14F-4D97-AF65-F5344CB8AC3E}">
        <p14:creationId xmlns:p14="http://schemas.microsoft.com/office/powerpoint/2010/main" val="405930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660450" y="387481"/>
            <a:ext cx="10871100" cy="7341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SzPts val="1100"/>
              <a:buNone/>
            </a:pPr>
            <a:r>
              <a:rPr lang="en-US">
                <a:solidFill>
                  <a:schemeClr val="accent3"/>
                </a:solidFill>
              </a:rPr>
              <a:t>What is learning?</a:t>
            </a:r>
            <a:endParaRPr>
              <a:solidFill>
                <a:schemeClr val="accent3"/>
              </a:solidFill>
            </a:endParaRPr>
          </a:p>
          <a:p>
            <a:pPr marL="0" marR="0" lvl="0" indent="0" algn="l" rtl="0">
              <a:spcBef>
                <a:spcPts val="0"/>
              </a:spcBef>
              <a:spcAft>
                <a:spcPts val="0"/>
              </a:spcAft>
              <a:buClr>
                <a:schemeClr val="dk1"/>
              </a:buClr>
              <a:buSzPts val="1100"/>
              <a:buFont typeface="Arial"/>
              <a:buNone/>
            </a:pPr>
            <a:endParaRPr>
              <a:solidFill>
                <a:schemeClr val="accent3"/>
              </a:solidFill>
            </a:endParaRPr>
          </a:p>
          <a:p>
            <a:pPr marL="0" marR="0" lvl="0" indent="0" algn="l" rtl="0">
              <a:spcBef>
                <a:spcPts val="0"/>
              </a:spcBef>
              <a:spcAft>
                <a:spcPts val="0"/>
              </a:spcAft>
              <a:buNone/>
            </a:pPr>
            <a:endParaRPr>
              <a:solidFill>
                <a:schemeClr val="accent3"/>
              </a:solidFill>
            </a:endParaRPr>
          </a:p>
        </p:txBody>
      </p:sp>
      <p:sp>
        <p:nvSpPr>
          <p:cNvPr id="122" name="Google Shape;122;p17"/>
          <p:cNvSpPr txBox="1">
            <a:spLocks noGrp="1"/>
          </p:cNvSpPr>
          <p:nvPr>
            <p:ph type="body" idx="1"/>
          </p:nvPr>
        </p:nvSpPr>
        <p:spPr>
          <a:xfrm>
            <a:off x="660450" y="1121581"/>
            <a:ext cx="10871100" cy="5440200"/>
          </a:xfrm>
          <a:prstGeom prst="rect">
            <a:avLst/>
          </a:prstGeom>
          <a:noFill/>
          <a:ln>
            <a:noFill/>
          </a:ln>
        </p:spPr>
        <p:txBody>
          <a:bodyPr spcFirstLastPara="1" wrap="square" lIns="0" tIns="0" rIns="0" bIns="0" anchor="t" anchorCtr="0">
            <a:noAutofit/>
          </a:bodyPr>
          <a:lstStyle/>
          <a:p>
            <a:pPr marL="0" marR="0" lvl="0" indent="0" algn="l" rtl="0">
              <a:spcBef>
                <a:spcPts val="600"/>
              </a:spcBef>
              <a:spcAft>
                <a:spcPts val="600"/>
              </a:spcAft>
              <a:buNone/>
            </a:pPr>
            <a:r>
              <a:rPr lang="en-US" sz="2700" u="sng"/>
              <a:t>Ambrose et al. (2010) "How learning works"</a:t>
            </a:r>
            <a:endParaRPr sz="2700" u="sng"/>
          </a:p>
          <a:p>
            <a:pPr marL="457200" marR="0" lvl="0" indent="-400050" algn="l" rtl="0">
              <a:spcBef>
                <a:spcPts val="600"/>
              </a:spcBef>
              <a:spcAft>
                <a:spcPts val="600"/>
              </a:spcAft>
              <a:buSzPts val="2700"/>
              <a:buChar char="•"/>
            </a:pPr>
            <a:r>
              <a:rPr lang="en-US" sz="2700">
                <a:solidFill>
                  <a:schemeClr val="bg1">
                    <a:lumMod val="85000"/>
                  </a:schemeClr>
                </a:solidFill>
              </a:rPr>
              <a:t>Learning is not a product but a process occurring in the mind. As such, we can only infer that it has occurred from students' products or performance</a:t>
            </a:r>
            <a:endParaRPr sz="2700">
              <a:solidFill>
                <a:schemeClr val="bg1">
                  <a:lumMod val="85000"/>
                </a:schemeClr>
              </a:solidFill>
            </a:endParaRPr>
          </a:p>
          <a:p>
            <a:pPr marL="457200" marR="0" lvl="0" indent="-400050" algn="l" rtl="0">
              <a:spcBef>
                <a:spcPts val="600"/>
              </a:spcBef>
              <a:spcAft>
                <a:spcPts val="600"/>
              </a:spcAft>
              <a:buSzPts val="2700"/>
              <a:buChar char="•"/>
            </a:pPr>
            <a:r>
              <a:rPr lang="en-US" sz="2700">
                <a:solidFill>
                  <a:schemeClr val="bg1">
                    <a:lumMod val="85000"/>
                  </a:schemeClr>
                </a:solidFill>
              </a:rPr>
              <a:t>Learning involves change in knowledge, beliefs, behaviours, or attitudes</a:t>
            </a:r>
            <a:endParaRPr sz="2700">
              <a:solidFill>
                <a:schemeClr val="bg1">
                  <a:lumMod val="85000"/>
                </a:schemeClr>
              </a:solidFill>
            </a:endParaRPr>
          </a:p>
          <a:p>
            <a:pPr marL="457200" marR="0" lvl="0" indent="-400050" algn="l" rtl="0">
              <a:spcBef>
                <a:spcPts val="600"/>
              </a:spcBef>
              <a:spcAft>
                <a:spcPts val="600"/>
              </a:spcAft>
              <a:buSzPts val="2700"/>
              <a:buChar char="•"/>
            </a:pPr>
            <a:r>
              <a:rPr lang="en-US" sz="2700">
                <a:solidFill>
                  <a:schemeClr val="bg1">
                    <a:lumMod val="85000"/>
                  </a:schemeClr>
                </a:solidFill>
              </a:rPr>
              <a:t>Learning is not something done to students, but rather something students themselves do.</a:t>
            </a:r>
            <a:endParaRPr sz="2700">
              <a:solidFill>
                <a:schemeClr val="bg1">
                  <a:lumMod val="85000"/>
                </a:schemeClr>
              </a:solidFill>
            </a:endParaRPr>
          </a:p>
          <a:p>
            <a:pPr marL="0" marR="0" lvl="0" indent="0" algn="l" rtl="0">
              <a:spcBef>
                <a:spcPts val="600"/>
              </a:spcBef>
              <a:spcAft>
                <a:spcPts val="600"/>
              </a:spcAft>
              <a:buNone/>
            </a:pPr>
            <a:endParaRPr sz="2700"/>
          </a:p>
          <a:p>
            <a:pPr marL="0" marR="0" lvl="0" indent="0" algn="l" rtl="0">
              <a:spcBef>
                <a:spcPts val="600"/>
              </a:spcBef>
              <a:spcAft>
                <a:spcPts val="600"/>
              </a:spcAft>
              <a:buNone/>
            </a:pPr>
            <a:r>
              <a:rPr lang="en-US" sz="2700" u="sng"/>
              <a:t>Willingham (2009) "Why don't students like school?"</a:t>
            </a:r>
            <a:endParaRPr sz="2700" u="sng"/>
          </a:p>
          <a:p>
            <a:pPr marL="457200" marR="0" lvl="0" indent="-400050" algn="l" rtl="0">
              <a:spcBef>
                <a:spcPts val="600"/>
              </a:spcBef>
              <a:spcAft>
                <a:spcPts val="600"/>
              </a:spcAft>
              <a:buSzPts val="2700"/>
              <a:buChar char="•"/>
            </a:pPr>
            <a:r>
              <a:rPr lang="en-US" sz="2700"/>
              <a:t>Learning is a change in the long term memory</a:t>
            </a:r>
            <a:endParaRPr sz="2700"/>
          </a:p>
        </p:txBody>
      </p:sp>
    </p:spTree>
    <p:extLst>
      <p:ext uri="{BB962C8B-B14F-4D97-AF65-F5344CB8AC3E}">
        <p14:creationId xmlns:p14="http://schemas.microsoft.com/office/powerpoint/2010/main" val="3215070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title"/>
          </p:nvPr>
        </p:nvSpPr>
        <p:spPr>
          <a:xfrm>
            <a:off x="698893" y="1323975"/>
            <a:ext cx="10871100" cy="962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4800">
                <a:solidFill>
                  <a:schemeClr val="accent3"/>
                </a:solidFill>
              </a:rPr>
              <a:t>Which learning theory?</a:t>
            </a:r>
            <a:endParaRPr sz="4800">
              <a:solidFill>
                <a:schemeClr val="accent3"/>
              </a:solidFill>
            </a:endParaRPr>
          </a:p>
        </p:txBody>
      </p:sp>
      <p:sp>
        <p:nvSpPr>
          <p:cNvPr id="2" name="TextBox 1">
            <a:extLst>
              <a:ext uri="{FF2B5EF4-FFF2-40B4-BE49-F238E27FC236}">
                <a16:creationId xmlns:a16="http://schemas.microsoft.com/office/drawing/2014/main" id="{81890C49-0373-4440-9999-2DAA67248BED}"/>
              </a:ext>
            </a:extLst>
          </p:cNvPr>
          <p:cNvSpPr txBox="1"/>
          <p:nvPr/>
        </p:nvSpPr>
        <p:spPr>
          <a:xfrm>
            <a:off x="397936" y="2888673"/>
            <a:ext cx="11473013" cy="830997"/>
          </a:xfrm>
          <a:prstGeom prst="rect">
            <a:avLst/>
          </a:prstGeom>
          <a:noFill/>
        </p:spPr>
        <p:txBody>
          <a:bodyPr wrap="none" rtlCol="0">
            <a:spAutoFit/>
          </a:bodyPr>
          <a:lstStyle/>
          <a:p>
            <a:r>
              <a:rPr lang="it-IT" sz="2400">
                <a:latin typeface="Corbel" panose="020B0503020204020204" pitchFamily="34" charset="0"/>
                <a:hlinkClick r:id="rId3"/>
              </a:rPr>
              <a:t>http://cmapspublic3.ihmc.us/rid=1LNV3H2J9-HWSVMQ-13LH/Learning%20Theory.cmap</a:t>
            </a:r>
            <a:endParaRPr lang="it-IT" sz="2400">
              <a:latin typeface="Corbel" panose="020B0503020204020204" pitchFamily="34" charset="0"/>
            </a:endParaRPr>
          </a:p>
          <a:p>
            <a:endParaRPr lang="it-IT" sz="2400">
              <a:latin typeface="Corbel" panose="020B0503020204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F905A4-86AC-1B4A-91A4-D2E251CC58F5}"/>
              </a:ext>
            </a:extLst>
          </p:cNvPr>
          <p:cNvPicPr>
            <a:picLocks noChangeAspect="1"/>
          </p:cNvPicPr>
          <p:nvPr/>
        </p:nvPicPr>
        <p:blipFill>
          <a:blip r:embed="rId2"/>
          <a:stretch>
            <a:fillRect/>
          </a:stretch>
        </p:blipFill>
        <p:spPr>
          <a:xfrm>
            <a:off x="1053353" y="0"/>
            <a:ext cx="10085294" cy="6858000"/>
          </a:xfrm>
          <a:prstGeom prst="rect">
            <a:avLst/>
          </a:prstGeom>
        </p:spPr>
      </p:pic>
    </p:spTree>
    <p:extLst>
      <p:ext uri="{BB962C8B-B14F-4D97-AF65-F5344CB8AC3E}">
        <p14:creationId xmlns:p14="http://schemas.microsoft.com/office/powerpoint/2010/main" val="2683429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9"/>
          <p:cNvSpPr txBox="1">
            <a:spLocks noGrp="1"/>
          </p:cNvSpPr>
          <p:nvPr>
            <p:ph type="title"/>
          </p:nvPr>
        </p:nvSpPr>
        <p:spPr>
          <a:xfrm>
            <a:off x="719675" y="333375"/>
            <a:ext cx="10871100" cy="1080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Behaviourism</a:t>
            </a:r>
            <a:endParaRPr b="1">
              <a:solidFill>
                <a:schemeClr val="accent3"/>
              </a:solidFill>
            </a:endParaRPr>
          </a:p>
          <a:p>
            <a:pPr marL="0" lvl="0" indent="0" algn="l" rtl="0">
              <a:spcBef>
                <a:spcPts val="0"/>
              </a:spcBef>
              <a:spcAft>
                <a:spcPts val="0"/>
              </a:spcAft>
              <a:buClr>
                <a:schemeClr val="dk1"/>
              </a:buClr>
              <a:buSzPts val="1100"/>
              <a:buFont typeface="Arial"/>
              <a:buNone/>
            </a:pPr>
            <a:r>
              <a:rPr lang="en-US">
                <a:solidFill>
                  <a:schemeClr val="accent3"/>
                </a:solidFill>
              </a:rPr>
              <a:t>(started in the early 20th century by John Broadus Watson)</a:t>
            </a:r>
            <a:endParaRPr>
              <a:solidFill>
                <a:schemeClr val="accent3"/>
              </a:solidFill>
            </a:endParaRPr>
          </a:p>
          <a:p>
            <a:pPr marL="0" lvl="0" indent="0" algn="l" rtl="0">
              <a:spcBef>
                <a:spcPts val="0"/>
              </a:spcBef>
              <a:spcAft>
                <a:spcPts val="0"/>
              </a:spcAft>
              <a:buClr>
                <a:schemeClr val="dk1"/>
              </a:buClr>
              <a:buSzPts val="1100"/>
              <a:buFont typeface="Arial"/>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135" name="Google Shape;135;p19"/>
          <p:cNvSpPr txBox="1">
            <a:spLocks noGrp="1"/>
          </p:cNvSpPr>
          <p:nvPr>
            <p:ph type="body" idx="1"/>
          </p:nvPr>
        </p:nvSpPr>
        <p:spPr>
          <a:xfrm>
            <a:off x="711200" y="2028049"/>
            <a:ext cx="10871100" cy="38487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Learning is acquiring new behaviours by conditioning.</a:t>
            </a:r>
            <a:endParaRPr sz="3000"/>
          </a:p>
          <a:p>
            <a:pPr marL="457200" lvl="0" indent="-419100" algn="l" rtl="0">
              <a:spcBef>
                <a:spcPts val="0"/>
              </a:spcBef>
              <a:spcAft>
                <a:spcPts val="0"/>
              </a:spcAft>
              <a:buSzPts val="3000"/>
              <a:buChar char="•"/>
            </a:pPr>
            <a:r>
              <a:rPr lang="en-US" sz="3000"/>
              <a:t>Reflex response to stimuli</a:t>
            </a:r>
            <a:endParaRPr sz="3000"/>
          </a:p>
          <a:p>
            <a:pPr marL="457200" lvl="0" indent="-419100" algn="l" rtl="0">
              <a:spcBef>
                <a:spcPts val="0"/>
              </a:spcBef>
              <a:spcAft>
                <a:spcPts val="0"/>
              </a:spcAft>
              <a:buSzPts val="3000"/>
              <a:buChar char="•"/>
            </a:pPr>
            <a:r>
              <a:rPr lang="en-US" sz="3000"/>
              <a:t>Reward / Punishment</a:t>
            </a:r>
            <a:endParaRPr sz="3000"/>
          </a:p>
          <a:p>
            <a:pPr marL="457200" lvl="0" indent="0" algn="l" rtl="0">
              <a:spcBef>
                <a:spcPts val="600"/>
              </a:spcBef>
              <a:spcAft>
                <a:spcPts val="600"/>
              </a:spcAft>
              <a:buNone/>
            </a:pPr>
            <a:endParaRPr sz="30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Cognitivism</a:t>
            </a:r>
            <a:r>
              <a:rPr lang="en-US">
                <a:solidFill>
                  <a:schemeClr val="accent3"/>
                </a:solidFill>
              </a:rPr>
              <a:t> (started in 1920 by Jean Piaget):</a:t>
            </a:r>
            <a:endParaRPr>
              <a:solidFill>
                <a:schemeClr val="accent3"/>
              </a:solidFill>
            </a:endParaRPr>
          </a:p>
        </p:txBody>
      </p:sp>
      <p:sp>
        <p:nvSpPr>
          <p:cNvPr id="142" name="Google Shape;142;p20"/>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Learning is based on the developme</a:t>
            </a:r>
            <a:r>
              <a:rPr lang="en-US" sz="3200">
                <a:latin typeface="Corbel" panose="020B0503020204020204" pitchFamily="34" charset="0"/>
              </a:rPr>
              <a:t>nt of cognitive capabilities.</a:t>
            </a:r>
            <a:endParaRPr sz="3200">
              <a:latin typeface="Corbel" panose="020B0503020204020204" pitchFamily="34" charset="0"/>
            </a:endParaRPr>
          </a:p>
          <a:p>
            <a:pPr lvl="0" indent="-419100">
              <a:spcBef>
                <a:spcPts val="0"/>
              </a:spcBef>
              <a:buSzPts val="3000"/>
            </a:pPr>
            <a:r>
              <a:rPr lang="en-US" sz="3200">
                <a:latin typeface="Corbel" panose="020B0503020204020204" pitchFamily="34" charset="0"/>
              </a:rPr>
              <a:t>Its origin is in the </a:t>
            </a:r>
            <a:r>
              <a:rPr lang="en-US" sz="3200" i="1">
                <a:latin typeface="Corbel" panose="020B0503020204020204" pitchFamily="34" charset="0"/>
              </a:rPr>
              <a:t>Gestalt Psychologie (</a:t>
            </a:r>
            <a:r>
              <a:rPr lang="it-IT" sz="3200" i="1">
                <a:latin typeface="Corbel" panose="020B0503020204020204" pitchFamily="34" charset="0"/>
              </a:rPr>
              <a:t>«T</a:t>
            </a:r>
            <a:r>
              <a:rPr lang="it-IT" sz="3200">
                <a:latin typeface="Corbel" panose="020B0503020204020204" pitchFamily="34" charset="0"/>
              </a:rPr>
              <a:t>he whole is </a:t>
            </a:r>
            <a:r>
              <a:rPr lang="it-IT" sz="3200" i="1">
                <a:latin typeface="Corbel" panose="020B0503020204020204" pitchFamily="34" charset="0"/>
              </a:rPr>
              <a:t>something else</a:t>
            </a:r>
            <a:r>
              <a:rPr lang="it-IT" sz="3200">
                <a:latin typeface="Corbel" panose="020B0503020204020204" pitchFamily="34" charset="0"/>
              </a:rPr>
              <a:t> than the sum of its parts» - Kurt Koffka)</a:t>
            </a:r>
          </a:p>
          <a:p>
            <a:pPr lvl="0" indent="-419100">
              <a:spcBef>
                <a:spcPts val="0"/>
              </a:spcBef>
              <a:buSzPts val="3000"/>
            </a:pPr>
            <a:endParaRPr sz="3200" i="1">
              <a:latin typeface="Corbel" panose="020B0503020204020204" pitchFamily="34" charset="0"/>
            </a:endParaRPr>
          </a:p>
          <a:p>
            <a:pPr marL="0" lvl="0" indent="0" algn="l" rtl="0">
              <a:spcBef>
                <a:spcPts val="600"/>
              </a:spcBef>
              <a:spcAft>
                <a:spcPts val="600"/>
              </a:spcAft>
              <a:buNone/>
            </a:pPr>
            <a:endParaRPr sz="3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719675" y="333375"/>
            <a:ext cx="10871100" cy="1307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Connectivism</a:t>
            </a:r>
            <a:endParaRPr b="1">
              <a:solidFill>
                <a:schemeClr val="accent3"/>
              </a:solidFill>
            </a:endParaRPr>
          </a:p>
          <a:p>
            <a:pPr marL="0" lvl="0" indent="0" algn="l" rtl="0">
              <a:spcBef>
                <a:spcPts val="0"/>
              </a:spcBef>
              <a:spcAft>
                <a:spcPts val="0"/>
              </a:spcAft>
              <a:buNone/>
            </a:pPr>
            <a:r>
              <a:rPr lang="en-US">
                <a:solidFill>
                  <a:schemeClr val="accent3"/>
                </a:solidFill>
              </a:rPr>
              <a:t>(started in the 1980s by Stephen Downes and George Siemens)</a:t>
            </a:r>
            <a:endParaRPr>
              <a:solidFill>
                <a:schemeClr val="accent3"/>
              </a:solidFill>
            </a:endParaRPr>
          </a:p>
        </p:txBody>
      </p:sp>
      <p:sp>
        <p:nvSpPr>
          <p:cNvPr id="149" name="Google Shape;149;p21"/>
          <p:cNvSpPr txBox="1">
            <a:spLocks noGrp="1"/>
          </p:cNvSpPr>
          <p:nvPr>
            <p:ph type="body" idx="1"/>
          </p:nvPr>
        </p:nvSpPr>
        <p:spPr>
          <a:xfrm>
            <a:off x="711200" y="2201498"/>
            <a:ext cx="10871100" cy="36753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Knowledge is perceived from the environment and resides in </a:t>
            </a:r>
            <a:r>
              <a:rPr lang="en-US" sz="3000">
                <a:solidFill>
                  <a:schemeClr val="dk2"/>
                </a:solidFill>
              </a:rPr>
              <a:t>connections</a:t>
            </a:r>
            <a:r>
              <a:rPr lang="en-US" sz="3000"/>
              <a:t>.</a:t>
            </a:r>
            <a:endParaRPr sz="3000"/>
          </a:p>
          <a:p>
            <a:pPr marL="457200" lvl="0" indent="-419100" algn="l" rtl="0">
              <a:spcBef>
                <a:spcPts val="0"/>
              </a:spcBef>
              <a:spcAft>
                <a:spcPts val="0"/>
              </a:spcAft>
              <a:buSzPts val="3000"/>
              <a:buChar char="•"/>
            </a:pPr>
            <a:r>
              <a:rPr lang="en-US" sz="3000"/>
              <a:t>No agents form </a:t>
            </a:r>
            <a:r>
              <a:rPr lang="en-US" sz="3000">
                <a:solidFill>
                  <a:schemeClr val="dk2"/>
                </a:solidFill>
              </a:rPr>
              <a:t>connections</a:t>
            </a:r>
            <a:r>
              <a:rPr lang="en-US" sz="3000"/>
              <a:t> better than a learner's brain itself.</a:t>
            </a:r>
            <a:endParaRPr sz="3000"/>
          </a:p>
          <a:p>
            <a:pPr marL="457200" lvl="0" indent="-419100" algn="l" rtl="0">
              <a:spcBef>
                <a:spcPts val="0"/>
              </a:spcBef>
              <a:spcAft>
                <a:spcPts val="0"/>
              </a:spcAft>
              <a:buSzPts val="3000"/>
              <a:buChar char="•"/>
            </a:pPr>
            <a:r>
              <a:rPr lang="en-US" sz="3000"/>
              <a:t>The </a:t>
            </a:r>
            <a:r>
              <a:rPr lang="en-US" sz="3000">
                <a:solidFill>
                  <a:schemeClr val="dk2"/>
                </a:solidFill>
              </a:rPr>
              <a:t>instructors act as facilitators</a:t>
            </a:r>
            <a:r>
              <a:rPr lang="en-US" sz="3000"/>
              <a:t>. They create the environmental conditions that allow true learning to occur.</a:t>
            </a:r>
            <a:endParaRPr sz="30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2"/>
          <p:cNvSpPr txBox="1">
            <a:spLocks noGrp="1"/>
          </p:cNvSpPr>
          <p:nvPr>
            <p:ph type="title"/>
          </p:nvPr>
        </p:nvSpPr>
        <p:spPr>
          <a:xfrm>
            <a:off x="719675" y="1628775"/>
            <a:ext cx="10871100" cy="3642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chemeClr val="accent3"/>
                </a:solidFill>
              </a:rPr>
              <a:t> There is </a:t>
            </a:r>
            <a:r>
              <a:rPr lang="en-US">
                <a:solidFill>
                  <a:schemeClr val="dk2"/>
                </a:solidFill>
              </a:rPr>
              <a:t>no universal theory</a:t>
            </a:r>
            <a:r>
              <a:rPr lang="en-US">
                <a:solidFill>
                  <a:schemeClr val="accent3"/>
                </a:solidFill>
              </a:rPr>
              <a:t> of learning but a number of </a:t>
            </a:r>
            <a:r>
              <a:rPr lang="en-US">
                <a:solidFill>
                  <a:schemeClr val="dk2"/>
                </a:solidFill>
              </a:rPr>
              <a:t>evidence-based research results</a:t>
            </a:r>
            <a:r>
              <a:rPr lang="en-US">
                <a:solidFill>
                  <a:schemeClr val="accent3"/>
                </a:solidFill>
              </a:rPr>
              <a:t> supporting some </a:t>
            </a:r>
            <a:r>
              <a:rPr lang="en-US">
                <a:solidFill>
                  <a:schemeClr val="dk2"/>
                </a:solidFill>
              </a:rPr>
              <a:t>learning principles</a:t>
            </a:r>
            <a:r>
              <a:rPr lang="en-US">
                <a:solidFill>
                  <a:schemeClr val="accent3"/>
                </a:solidFill>
              </a:rPr>
              <a:t>, which are today accepted and applied in several communities of practice.</a:t>
            </a:r>
            <a:endParaRPr>
              <a:solidFill>
                <a:schemeClr val="accent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3"/>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7 Evidence Based Learning Principles</a:t>
            </a:r>
            <a:endParaRPr>
              <a:solidFill>
                <a:schemeClr val="accent3"/>
              </a:solidFill>
            </a:endParaRPr>
          </a:p>
        </p:txBody>
      </p:sp>
      <p:sp>
        <p:nvSpPr>
          <p:cNvPr id="162" name="Google Shape;162;p23"/>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a:t>Principle </a:t>
            </a:r>
            <a:r>
              <a:rPr lang="en-US" b="1"/>
              <a:t>P1</a:t>
            </a:r>
            <a:r>
              <a:rPr lang="en-US"/>
              <a:t>: Students' </a:t>
            </a:r>
            <a:r>
              <a:rPr lang="en-US" b="1">
                <a:solidFill>
                  <a:schemeClr val="dk2"/>
                </a:solidFill>
              </a:rPr>
              <a:t>prior knowledge</a:t>
            </a:r>
            <a:r>
              <a:rPr lang="en-US"/>
              <a:t> can help or hinder learning.</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r>
              <a:rPr lang="en-US"/>
              <a:t>Principle </a:t>
            </a:r>
            <a:r>
              <a:rPr lang="en-US" b="1"/>
              <a:t>P2</a:t>
            </a:r>
            <a:r>
              <a:rPr lang="en-US"/>
              <a:t>: How students </a:t>
            </a:r>
            <a:r>
              <a:rPr lang="en-US" b="1">
                <a:solidFill>
                  <a:schemeClr val="dk2"/>
                </a:solidFill>
              </a:rPr>
              <a:t>organise knowledge</a:t>
            </a:r>
            <a:r>
              <a:rPr lang="en-US"/>
              <a:t> influences how they learn and apply what they know.</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r>
              <a:rPr lang="en-US"/>
              <a:t>Principle </a:t>
            </a:r>
            <a:r>
              <a:rPr lang="en-US" b="1"/>
              <a:t>P3</a:t>
            </a:r>
            <a:r>
              <a:rPr lang="en-US"/>
              <a:t>: Students </a:t>
            </a:r>
            <a:r>
              <a:rPr lang="en-US" b="1">
                <a:solidFill>
                  <a:schemeClr val="dk2"/>
                </a:solidFill>
              </a:rPr>
              <a:t>motivation</a:t>
            </a:r>
            <a:r>
              <a:rPr lang="en-US"/>
              <a:t> determines, directs and sustains what they do learn.</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Clr>
                <a:schemeClr val="dk1"/>
              </a:buClr>
              <a:buSzPts val="1100"/>
              <a:buFont typeface="Arial"/>
              <a:buNone/>
            </a:pPr>
            <a:r>
              <a:rPr lang="en-US"/>
              <a:t>Principle </a:t>
            </a:r>
            <a:r>
              <a:rPr lang="en-US" b="1"/>
              <a:t>P4</a:t>
            </a:r>
            <a:r>
              <a:rPr lang="en-US"/>
              <a:t>: To develop mastery, students must acquire </a:t>
            </a:r>
            <a:r>
              <a:rPr lang="en-US" b="1">
                <a:solidFill>
                  <a:schemeClr val="dk2"/>
                </a:solidFill>
              </a:rPr>
              <a:t>component skills</a:t>
            </a:r>
            <a:r>
              <a:rPr lang="en-US"/>
              <a:t>, practice </a:t>
            </a:r>
            <a:r>
              <a:rPr lang="en-US" b="1">
                <a:solidFill>
                  <a:schemeClr val="dk2"/>
                </a:solidFill>
              </a:rPr>
              <a:t>integrating</a:t>
            </a:r>
            <a:r>
              <a:rPr lang="en-US"/>
              <a:t> them, and know when to </a:t>
            </a:r>
            <a:r>
              <a:rPr lang="en-US" b="1">
                <a:solidFill>
                  <a:schemeClr val="dk2"/>
                </a:solidFill>
              </a:rPr>
              <a:t>apply</a:t>
            </a:r>
            <a:r>
              <a:rPr lang="en-US"/>
              <a:t> what they have learned</a:t>
            </a:r>
            <a:endParaRPr/>
          </a:p>
          <a:p>
            <a:pPr marL="0" lvl="0" indent="0" algn="l" rtl="0">
              <a:spcBef>
                <a:spcPts val="600"/>
              </a:spcBef>
              <a:spcAft>
                <a:spcPts val="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4"/>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a:solidFill>
                  <a:schemeClr val="accent3"/>
                </a:solidFill>
              </a:rPr>
              <a:t>7 Evidence Based Learning Principles</a:t>
            </a:r>
            <a:endParaRPr>
              <a:solidFill>
                <a:schemeClr val="accent3"/>
              </a:solidFill>
            </a:endParaRPr>
          </a:p>
          <a:p>
            <a:pPr marL="0" lvl="0" indent="0" algn="l" rtl="0">
              <a:spcBef>
                <a:spcPts val="0"/>
              </a:spcBef>
              <a:spcAft>
                <a:spcPts val="0"/>
              </a:spcAft>
              <a:buClr>
                <a:schemeClr val="dk1"/>
              </a:buClr>
              <a:buSzPts val="1100"/>
              <a:buFont typeface="Arial"/>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169" name="Google Shape;169;p24"/>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endParaRPr/>
          </a:p>
          <a:p>
            <a:pPr marL="0" lvl="0" indent="0" algn="l" rtl="0">
              <a:spcBef>
                <a:spcPts val="600"/>
              </a:spcBef>
              <a:spcAft>
                <a:spcPts val="0"/>
              </a:spcAft>
              <a:buNone/>
            </a:pPr>
            <a:r>
              <a:rPr lang="en-US"/>
              <a:t>Principle </a:t>
            </a:r>
            <a:r>
              <a:rPr lang="en-US" b="1"/>
              <a:t>P5</a:t>
            </a:r>
            <a:r>
              <a:rPr lang="en-US"/>
              <a:t>: </a:t>
            </a:r>
            <a:r>
              <a:rPr lang="en-US" b="1">
                <a:solidFill>
                  <a:schemeClr val="dk2"/>
                </a:solidFill>
              </a:rPr>
              <a:t>Goal-directed</a:t>
            </a:r>
            <a:r>
              <a:rPr lang="en-US"/>
              <a:t> practice coupled with </a:t>
            </a:r>
            <a:r>
              <a:rPr lang="en-US" b="1">
                <a:solidFill>
                  <a:schemeClr val="dk2"/>
                </a:solidFill>
              </a:rPr>
              <a:t>targeted feedback</a:t>
            </a:r>
            <a:r>
              <a:rPr lang="en-US"/>
              <a:t> enhances the quality of students' learning</a:t>
            </a:r>
            <a:endParaRPr/>
          </a:p>
          <a:p>
            <a:pPr marL="0" lvl="0" indent="0" algn="l" rtl="0">
              <a:spcBef>
                <a:spcPts val="600"/>
              </a:spcBef>
              <a:spcAft>
                <a:spcPts val="0"/>
              </a:spcAft>
              <a:buNone/>
            </a:pPr>
            <a:endParaRPr/>
          </a:p>
          <a:p>
            <a:pPr marL="0" lvl="0" indent="0" algn="l" rtl="0">
              <a:spcBef>
                <a:spcPts val="600"/>
              </a:spcBef>
              <a:spcAft>
                <a:spcPts val="0"/>
              </a:spcAft>
              <a:buNone/>
            </a:pPr>
            <a:r>
              <a:rPr lang="en-US"/>
              <a:t>Principle </a:t>
            </a:r>
            <a:r>
              <a:rPr lang="en-US" b="1"/>
              <a:t>P6</a:t>
            </a:r>
            <a:r>
              <a:rPr lang="en-US"/>
              <a:t>: Students' current level of development interacts with the </a:t>
            </a:r>
            <a:r>
              <a:rPr lang="en-US" b="1">
                <a:solidFill>
                  <a:schemeClr val="dk2"/>
                </a:solidFill>
              </a:rPr>
              <a:t>social, emotional, and intellectual climate</a:t>
            </a:r>
            <a:r>
              <a:rPr lang="en-US"/>
              <a:t> of the course to impact learning</a:t>
            </a:r>
            <a:endParaRPr/>
          </a:p>
          <a:p>
            <a:pPr marL="0" lvl="0" indent="0" algn="l" rtl="0">
              <a:spcBef>
                <a:spcPts val="600"/>
              </a:spcBef>
              <a:spcAft>
                <a:spcPts val="0"/>
              </a:spcAft>
              <a:buNone/>
            </a:pPr>
            <a:endParaRPr/>
          </a:p>
          <a:p>
            <a:pPr marL="0" lvl="0" indent="0" algn="l" rtl="0">
              <a:spcBef>
                <a:spcPts val="600"/>
              </a:spcBef>
              <a:spcAft>
                <a:spcPts val="0"/>
              </a:spcAft>
              <a:buNone/>
            </a:pPr>
            <a:r>
              <a:rPr lang="en-US"/>
              <a:t>Principle </a:t>
            </a:r>
            <a:r>
              <a:rPr lang="en-US" b="1"/>
              <a:t>P7</a:t>
            </a:r>
            <a:r>
              <a:rPr lang="en-US"/>
              <a:t>: To become self-directed learners, students must learn to </a:t>
            </a:r>
            <a:r>
              <a:rPr lang="en-US" b="1">
                <a:solidFill>
                  <a:schemeClr val="dk2"/>
                </a:solidFill>
              </a:rPr>
              <a:t>monitor and adjust </a:t>
            </a:r>
            <a:r>
              <a:rPr lang="en-US"/>
              <a:t>their approaches to learning.</a:t>
            </a:r>
            <a:endParaRPr/>
          </a:p>
          <a:p>
            <a:pPr marL="0" lvl="0" indent="0" algn="l" rtl="0">
              <a:spcBef>
                <a:spcPts val="600"/>
              </a:spcBef>
              <a:spcAft>
                <a:spcPts val="0"/>
              </a:spcAft>
              <a:buNone/>
            </a:pPr>
            <a:endParaRPr/>
          </a:p>
          <a:p>
            <a:pPr marL="0" lvl="0" indent="0" algn="l" rtl="0">
              <a:spcBef>
                <a:spcPts val="600"/>
              </a:spcBef>
              <a:spcAft>
                <a:spcPts val="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530930" y="725172"/>
            <a:ext cx="9107340" cy="763600"/>
          </a:xfrm>
          <a:prstGeom prst="rect">
            <a:avLst/>
          </a:prstGeom>
        </p:spPr>
        <p:txBody>
          <a:bodyPr spcFirstLastPara="1" wrap="square" lIns="121900" tIns="121900" rIns="121900" bIns="121900" anchor="t" anchorCtr="0">
            <a:noAutofit/>
          </a:bodyPr>
          <a:lstStyle/>
          <a:p>
            <a:r>
              <a:rPr lang="en" sz="4267" b="1"/>
              <a:t>Introductions</a:t>
            </a:r>
            <a:endParaRPr sz="4267" b="1"/>
          </a:p>
        </p:txBody>
      </p:sp>
      <p:sp>
        <p:nvSpPr>
          <p:cNvPr id="69" name="Google Shape;69;p15"/>
          <p:cNvSpPr txBox="1">
            <a:spLocks noGrp="1"/>
          </p:cNvSpPr>
          <p:nvPr>
            <p:ph type="body" idx="1"/>
          </p:nvPr>
        </p:nvSpPr>
        <p:spPr>
          <a:xfrm>
            <a:off x="530929" y="2032470"/>
            <a:ext cx="11360800" cy="1954644"/>
          </a:xfrm>
          <a:prstGeom prst="rect">
            <a:avLst/>
          </a:prstGeom>
        </p:spPr>
        <p:txBody>
          <a:bodyPr spcFirstLastPara="1" wrap="square" lIns="121900" tIns="121900" rIns="121900" bIns="121900" anchor="t" anchorCtr="0">
            <a:noAutofit/>
          </a:bodyPr>
          <a:lstStyle/>
          <a:p>
            <a:pPr marL="101597" indent="0">
              <a:buSzPts val="2400"/>
              <a:buNone/>
            </a:pPr>
            <a:r>
              <a:rPr lang="it-IT" sz="3733">
                <a:latin typeface="Corbel" panose="020B0503020204020204" pitchFamily="34" charset="0"/>
              </a:rPr>
              <a:t>Introductions set the stage for learning. </a:t>
            </a:r>
          </a:p>
          <a:p>
            <a:pPr marL="101597" indent="0">
              <a:buSzPts val="2400"/>
              <a:buNone/>
            </a:pPr>
            <a:r>
              <a:rPr lang="it-IT">
                <a:latin typeface="Corbel" panose="020B0503020204020204" pitchFamily="34" charset="0"/>
              </a:rPr>
              <a:t>		— Tracy Teal, Executive Director, The Carpentries</a:t>
            </a:r>
            <a:endParaRPr>
              <a:latin typeface="Corbel" panose="020B0503020204020204" pitchFamily="34" charset="0"/>
            </a:endParaRPr>
          </a:p>
        </p:txBody>
      </p:sp>
    </p:spTree>
    <p:extLst>
      <p:ext uri="{BB962C8B-B14F-4D97-AF65-F5344CB8AC3E}">
        <p14:creationId xmlns:p14="http://schemas.microsoft.com/office/powerpoint/2010/main" val="38479878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74"/>
        <p:cNvGrpSpPr/>
        <p:nvPr/>
      </p:nvGrpSpPr>
      <p:grpSpPr>
        <a:xfrm>
          <a:off x="0" y="0"/>
          <a:ext cx="0" cy="0"/>
          <a:chOff x="0" y="0"/>
          <a:chExt cx="0" cy="0"/>
        </a:xfrm>
      </p:grpSpPr>
      <p:sp>
        <p:nvSpPr>
          <p:cNvPr id="175" name="Google Shape;175;p25"/>
          <p:cNvSpPr txBox="1">
            <a:spLocks noGrp="1"/>
          </p:cNvSpPr>
          <p:nvPr>
            <p:ph type="title"/>
          </p:nvPr>
        </p:nvSpPr>
        <p:spPr>
          <a:xfrm>
            <a:off x="711200" y="646196"/>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a:solidFill>
                  <a:schemeClr val="accent3"/>
                </a:solidFill>
              </a:rPr>
              <a:t>What we have to be aware of in order to become better teachers</a:t>
            </a:r>
            <a:endParaRPr>
              <a:solidFill>
                <a:schemeClr val="accent3"/>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76" name="Google Shape;176;p25"/>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565150" lvl="0" indent="-514350" algn="l" rtl="0">
              <a:spcBef>
                <a:spcPts val="0"/>
              </a:spcBef>
              <a:spcAft>
                <a:spcPts val="0"/>
              </a:spcAft>
              <a:buSzPts val="2800"/>
              <a:buFont typeface="+mj-lt"/>
              <a:buAutoNum type="arabicPeriod"/>
            </a:pPr>
            <a:r>
              <a:rPr lang="en-US" sz="2800"/>
              <a:t>Teaching or training?</a:t>
            </a:r>
          </a:p>
          <a:p>
            <a:pPr marL="565150" lvl="0" indent="-514350" algn="l" rtl="0">
              <a:spcBef>
                <a:spcPts val="0"/>
              </a:spcBef>
              <a:spcAft>
                <a:spcPts val="0"/>
              </a:spcAft>
              <a:buSzPts val="2800"/>
              <a:buFont typeface="+mj-lt"/>
              <a:buAutoNum type="arabicPeriod"/>
            </a:pPr>
            <a:r>
              <a:rPr lang="en-US" sz="2800"/>
              <a:t>Adult learning or andragogy</a:t>
            </a:r>
            <a:endParaRPr sz="2800"/>
          </a:p>
          <a:p>
            <a:pPr marL="565150" lvl="0" indent="-514350" algn="l" rtl="0">
              <a:spcBef>
                <a:spcPts val="0"/>
              </a:spcBef>
              <a:spcAft>
                <a:spcPts val="0"/>
              </a:spcAft>
              <a:buSzPts val="2800"/>
              <a:buFont typeface="+mj-lt"/>
              <a:buAutoNum type="arabicPeriod"/>
            </a:pPr>
            <a:r>
              <a:rPr lang="en-US" sz="2800"/>
              <a:t>The Bloom's six categories of cognitive skills</a:t>
            </a:r>
            <a:endParaRPr sz="2800"/>
          </a:p>
          <a:p>
            <a:pPr marL="565150" lvl="0" indent="-514350" algn="l" rtl="0">
              <a:spcBef>
                <a:spcPts val="0"/>
              </a:spcBef>
              <a:spcAft>
                <a:spcPts val="0"/>
              </a:spcAft>
              <a:buSzPts val="2800"/>
              <a:buFont typeface="+mj-lt"/>
              <a:buAutoNum type="arabicPeriod"/>
            </a:pPr>
            <a:r>
              <a:rPr lang="en-US" sz="2800"/>
              <a:t>How thinking and memory work</a:t>
            </a:r>
            <a:endParaRPr sz="2800"/>
          </a:p>
          <a:p>
            <a:pPr marL="565150" lvl="0" indent="-514350" algn="l" rtl="0">
              <a:spcBef>
                <a:spcPts val="0"/>
              </a:spcBef>
              <a:spcAft>
                <a:spcPts val="0"/>
              </a:spcAft>
              <a:buSzPts val="2800"/>
              <a:buFont typeface="+mj-lt"/>
              <a:buAutoNum type="arabicPeriod"/>
            </a:pPr>
            <a:r>
              <a:rPr lang="en-US" sz="2800"/>
              <a:t>The acquisition of skills: novices, competent practitioners, experts</a:t>
            </a:r>
            <a:endParaRPr sz="2800"/>
          </a:p>
          <a:p>
            <a:pPr marL="565150" lvl="0" indent="-514350" algn="l" rtl="0">
              <a:spcBef>
                <a:spcPts val="0"/>
              </a:spcBef>
              <a:spcAft>
                <a:spcPts val="0"/>
              </a:spcAft>
              <a:buSzPts val="2800"/>
              <a:buFont typeface="+mj-lt"/>
              <a:buAutoNum type="arabicPeriod"/>
            </a:pPr>
            <a:r>
              <a:rPr lang="en-US" sz="2800"/>
              <a:t>Cognitive development and mental models</a:t>
            </a:r>
            <a:endParaRPr sz="2800"/>
          </a:p>
          <a:p>
            <a:pPr marL="565150" lvl="0" indent="-514350" algn="l" rtl="0">
              <a:spcBef>
                <a:spcPts val="0"/>
              </a:spcBef>
              <a:spcAft>
                <a:spcPts val="0"/>
              </a:spcAft>
              <a:buSzPts val="2800"/>
              <a:buFont typeface="+mj-lt"/>
              <a:buAutoNum type="arabicPeriod"/>
            </a:pPr>
            <a:r>
              <a:rPr lang="en-US" sz="2800"/>
              <a:t>The importance of the learning environment</a:t>
            </a:r>
            <a:endParaRPr sz="2800"/>
          </a:p>
          <a:p>
            <a:pPr marL="565150" lvl="0" indent="-514350" algn="l" rtl="0">
              <a:spcBef>
                <a:spcPts val="0"/>
              </a:spcBef>
              <a:spcAft>
                <a:spcPts val="0"/>
              </a:spcAft>
              <a:buSzPts val="2800"/>
              <a:buFont typeface="+mj-lt"/>
              <a:buAutoNum type="arabicPeriod"/>
            </a:pPr>
            <a:r>
              <a:rPr lang="en-US" sz="2800"/>
              <a:t>Active learning</a:t>
            </a:r>
            <a:endParaRPr sz="28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Challenge:</a:t>
            </a:r>
            <a:r>
              <a:rPr lang="en-US">
                <a:solidFill>
                  <a:schemeClr val="accent3"/>
                </a:solidFill>
              </a:rPr>
              <a:t> Teaching or Training? (3 +3 min) </a:t>
            </a:r>
            <a:endParaRPr>
              <a:solidFill>
                <a:schemeClr val="accent3"/>
              </a:solidFill>
            </a:endParaRPr>
          </a:p>
        </p:txBody>
      </p:sp>
      <p:sp>
        <p:nvSpPr>
          <p:cNvPr id="183" name="Google Shape;183;p26"/>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Based on your experience, what are in your opinion the differences between </a:t>
            </a:r>
            <a:r>
              <a:rPr lang="en-US" sz="3000" b="1">
                <a:solidFill>
                  <a:schemeClr val="dk2"/>
                </a:solidFill>
              </a:rPr>
              <a:t>teaching</a:t>
            </a:r>
            <a:r>
              <a:rPr lang="en-US" sz="3000"/>
              <a:t> and </a:t>
            </a:r>
            <a:r>
              <a:rPr lang="en-US" sz="3000" b="1">
                <a:solidFill>
                  <a:schemeClr val="dk2"/>
                </a:solidFill>
              </a:rPr>
              <a:t>training</a:t>
            </a:r>
            <a:r>
              <a:rPr lang="en-US" sz="3000"/>
              <a:t>?</a:t>
            </a:r>
            <a:endParaRPr sz="3000"/>
          </a:p>
          <a:p>
            <a:pPr marL="457200" lvl="0" indent="0" algn="l" rtl="0">
              <a:spcBef>
                <a:spcPts val="600"/>
              </a:spcBef>
              <a:spcAft>
                <a:spcPts val="0"/>
              </a:spcAft>
              <a:buNone/>
            </a:pPr>
            <a:endParaRPr sz="3000"/>
          </a:p>
          <a:p>
            <a:pPr marL="457200" lvl="0" indent="-419100" algn="l" rtl="0">
              <a:spcBef>
                <a:spcPts val="600"/>
              </a:spcBef>
              <a:spcAft>
                <a:spcPts val="0"/>
              </a:spcAft>
              <a:buSzPts val="3000"/>
              <a:buChar char="•"/>
            </a:pPr>
            <a:r>
              <a:rPr lang="en-US" sz="3000"/>
              <a:t>Make a list of two main differences</a:t>
            </a:r>
          </a:p>
          <a:p>
            <a:pPr marL="457200" lvl="0" indent="-419100" algn="l" rtl="0">
              <a:spcBef>
                <a:spcPts val="600"/>
              </a:spcBef>
              <a:spcAft>
                <a:spcPts val="0"/>
              </a:spcAft>
              <a:buSzPts val="3000"/>
              <a:buChar char="•"/>
            </a:pPr>
            <a:r>
              <a:rPr lang="en-US" sz="3000"/>
              <a:t>Write them in the GDoc</a:t>
            </a:r>
          </a:p>
          <a:p>
            <a:pPr marL="457200" lvl="0" indent="-419100" algn="l" rtl="0">
              <a:spcBef>
                <a:spcPts val="600"/>
              </a:spcBef>
              <a:spcAft>
                <a:spcPts val="0"/>
              </a:spcAft>
              <a:buSzPts val="3000"/>
              <a:buChar char="•"/>
            </a:pPr>
            <a:r>
              <a:rPr lang="en-US" sz="3000"/>
              <a:t>Discuss with your partner and share it with us</a:t>
            </a:r>
            <a:endParaRPr sz="30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29"/>
          <p:cNvPicPr preferRelativeResize="0"/>
          <p:nvPr/>
        </p:nvPicPr>
        <p:blipFill>
          <a:blip r:embed="rId3">
            <a:alphaModFix/>
          </a:blip>
          <a:stretch>
            <a:fillRect/>
          </a:stretch>
        </p:blipFill>
        <p:spPr>
          <a:xfrm>
            <a:off x="1953625" y="352525"/>
            <a:ext cx="7333276" cy="5277950"/>
          </a:xfrm>
          <a:prstGeom prst="rect">
            <a:avLst/>
          </a:prstGeom>
          <a:noFill/>
          <a:ln>
            <a:noFill/>
          </a:ln>
        </p:spPr>
      </p:pic>
      <p:sp>
        <p:nvSpPr>
          <p:cNvPr id="204" name="Google Shape;204;p29"/>
          <p:cNvSpPr txBox="1"/>
          <p:nvPr/>
        </p:nvSpPr>
        <p:spPr>
          <a:xfrm>
            <a:off x="530750" y="6011100"/>
            <a:ext cx="5251800" cy="67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accent3"/>
                </a:solidFill>
              </a:rPr>
              <a:t>Open Science Training Handbook</a:t>
            </a:r>
            <a:endParaRPr sz="2400">
              <a:solidFill>
                <a:schemeClr val="accent3"/>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413C8-3D91-E74F-9EEF-4A40BE17FB77}"/>
              </a:ext>
            </a:extLst>
          </p:cNvPr>
          <p:cNvSpPr>
            <a:spLocks noGrp="1"/>
          </p:cNvSpPr>
          <p:nvPr>
            <p:ph type="title"/>
          </p:nvPr>
        </p:nvSpPr>
        <p:spPr>
          <a:xfrm>
            <a:off x="711200" y="488358"/>
            <a:ext cx="10871200" cy="503238"/>
          </a:xfrm>
        </p:spPr>
        <p:txBody>
          <a:bodyPr/>
          <a:lstStyle/>
          <a:p>
            <a:r>
              <a:rPr lang="it-IT" sz="4400"/>
              <a:t>Episode 2: </a:t>
            </a:r>
            <a:r>
              <a:rPr lang="en-US" sz="4400"/>
              <a:t>How does learning progress?</a:t>
            </a:r>
            <a:br>
              <a:rPr lang="en-US" sz="4400"/>
            </a:br>
            <a:r>
              <a:rPr lang="it-IT" sz="4400"/>
              <a:t> </a:t>
            </a:r>
          </a:p>
        </p:txBody>
      </p:sp>
      <p:sp>
        <p:nvSpPr>
          <p:cNvPr id="3" name="Text Placeholder 2">
            <a:extLst>
              <a:ext uri="{FF2B5EF4-FFF2-40B4-BE49-F238E27FC236}">
                <a16:creationId xmlns:a16="http://schemas.microsoft.com/office/drawing/2014/main" id="{1A6BA2B8-43E5-CF4F-8C9E-A0C4FBFEF863}"/>
              </a:ext>
            </a:extLst>
          </p:cNvPr>
          <p:cNvSpPr>
            <a:spLocks noGrp="1"/>
          </p:cNvSpPr>
          <p:nvPr>
            <p:ph type="body" idx="1"/>
          </p:nvPr>
        </p:nvSpPr>
        <p:spPr/>
        <p:txBody>
          <a:bodyPr/>
          <a:lstStyle/>
          <a:p>
            <a:r>
              <a:rPr lang="en-US" sz="3200">
                <a:solidFill>
                  <a:schemeClr val="accent3"/>
                </a:solidFill>
              </a:rPr>
              <a:t>The Bloom's six categories of cognitive skills</a:t>
            </a:r>
          </a:p>
          <a:p>
            <a:r>
              <a:rPr lang="en-US" sz="3200">
                <a:solidFill>
                  <a:schemeClr val="accent3"/>
                </a:solidFill>
              </a:rPr>
              <a:t>Learning outcomes (LO)</a:t>
            </a:r>
          </a:p>
          <a:p>
            <a:r>
              <a:rPr lang="en-US" sz="3200">
                <a:solidFill>
                  <a:schemeClr val="accent3"/>
                </a:solidFill>
              </a:rPr>
              <a:t>Writing Learning Outcomes using assessable verbs</a:t>
            </a:r>
          </a:p>
          <a:p>
            <a:r>
              <a:rPr lang="en-US" sz="3200">
                <a:solidFill>
                  <a:schemeClr val="accent3"/>
                </a:solidFill>
              </a:rPr>
              <a:t>Models of skill acquisition</a:t>
            </a:r>
          </a:p>
          <a:p>
            <a:r>
              <a:rPr lang="en-US" sz="3200">
                <a:solidFill>
                  <a:schemeClr val="accent3"/>
                </a:solidFill>
              </a:rPr>
              <a:t>Mental models</a:t>
            </a:r>
          </a:p>
          <a:p>
            <a:r>
              <a:rPr lang="en-US" sz="3200">
                <a:solidFill>
                  <a:schemeClr val="accent3"/>
                </a:solidFill>
              </a:rPr>
              <a:t>Novice vs Competent Practitioner</a:t>
            </a:r>
          </a:p>
          <a:p>
            <a:endParaRPr lang="it-IT"/>
          </a:p>
        </p:txBody>
      </p:sp>
    </p:spTree>
    <p:extLst>
      <p:ext uri="{BB962C8B-B14F-4D97-AF65-F5344CB8AC3E}">
        <p14:creationId xmlns:p14="http://schemas.microsoft.com/office/powerpoint/2010/main" val="20784240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B1E55B4-2634-A54F-B6A3-2D8F30AE2646}"/>
              </a:ext>
            </a:extLst>
          </p:cNvPr>
          <p:cNvPicPr>
            <a:picLocks noChangeAspect="1"/>
          </p:cNvPicPr>
          <p:nvPr/>
        </p:nvPicPr>
        <p:blipFill>
          <a:blip r:embed="rId3"/>
          <a:stretch>
            <a:fillRect/>
          </a:stretch>
        </p:blipFill>
        <p:spPr>
          <a:xfrm>
            <a:off x="2729806" y="1589748"/>
            <a:ext cx="5871692" cy="4317012"/>
          </a:xfrm>
          <a:prstGeom prst="rect">
            <a:avLst/>
          </a:prstGeom>
        </p:spPr>
      </p:pic>
      <p:sp>
        <p:nvSpPr>
          <p:cNvPr id="7" name="Google Shape;224;p32">
            <a:extLst>
              <a:ext uri="{FF2B5EF4-FFF2-40B4-BE49-F238E27FC236}">
                <a16:creationId xmlns:a16="http://schemas.microsoft.com/office/drawing/2014/main" id="{1DD998F0-E3A9-1743-98FF-EB9162899DC0}"/>
              </a:ext>
            </a:extLst>
          </p:cNvPr>
          <p:cNvSpPr txBox="1">
            <a:spLocks/>
          </p:cNvSpPr>
          <p:nvPr/>
        </p:nvSpPr>
        <p:spPr>
          <a:xfrm>
            <a:off x="719667" y="333375"/>
            <a:ext cx="10871100" cy="503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0" i="0" u="none" strike="noStrike" cap="none">
                <a:solidFill>
                  <a:schemeClr val="accent1"/>
                </a:solidFill>
                <a:latin typeface="Arial"/>
                <a:ea typeface="Arial"/>
                <a:cs typeface="Arial"/>
                <a:sym typeface="Arial"/>
              </a:defRPr>
            </a:lvl9pPr>
          </a:lstStyle>
          <a:p>
            <a:r>
              <a:rPr lang="en-US">
                <a:solidFill>
                  <a:schemeClr val="accent3"/>
                </a:solidFill>
              </a:rPr>
              <a:t>Bloom’s taxonomy</a:t>
            </a:r>
          </a:p>
          <a:p>
            <a:r>
              <a:rPr lang="en-US" sz="2400"/>
              <a:t>The Bloom's six categories of cognitive skills</a:t>
            </a:r>
          </a:p>
          <a:p>
            <a:endParaRPr lang="en-US">
              <a:solidFill>
                <a:schemeClr val="accent3"/>
              </a:solidFill>
            </a:endParaRPr>
          </a:p>
        </p:txBody>
      </p:sp>
    </p:spTree>
    <p:extLst>
      <p:ext uri="{BB962C8B-B14F-4D97-AF65-F5344CB8AC3E}">
        <p14:creationId xmlns:p14="http://schemas.microsoft.com/office/powerpoint/2010/main" val="35526176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3"/>
          <p:cNvSpPr txBox="1">
            <a:spLocks noGrp="1"/>
          </p:cNvSpPr>
          <p:nvPr>
            <p:ph type="title"/>
          </p:nvPr>
        </p:nvSpPr>
        <p:spPr>
          <a:xfrm>
            <a:off x="449504" y="208684"/>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Bloom’s taxonomy</a:t>
            </a:r>
            <a:endParaRPr>
              <a:solidFill>
                <a:schemeClr val="accent3"/>
              </a:solidFill>
            </a:endParaRPr>
          </a:p>
        </p:txBody>
      </p:sp>
      <p:sp>
        <p:nvSpPr>
          <p:cNvPr id="232" name="Google Shape;232;p33"/>
          <p:cNvSpPr txBox="1"/>
          <p:nvPr/>
        </p:nvSpPr>
        <p:spPr>
          <a:xfrm>
            <a:off x="962404" y="836475"/>
            <a:ext cx="10051959" cy="481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Corbel" panose="020B0503020204020204" pitchFamily="34" charset="0"/>
              </a:rPr>
              <a:t>Remember/Reiterate</a:t>
            </a:r>
            <a:r>
              <a:rPr lang="en-US" sz="2400">
                <a:latin typeface="Corbel" panose="020B0503020204020204" pitchFamily="34" charset="0"/>
              </a:rPr>
              <a:t> - performance is based on recognition of a seen example(s)</a:t>
            </a:r>
            <a:endParaRPr sz="2400">
              <a:latin typeface="Corbel" panose="020B0503020204020204" pitchFamily="34" charset="0"/>
            </a:endParaRPr>
          </a:p>
          <a:p>
            <a:pPr marL="0" lvl="0" indent="0" algn="l" rtl="0">
              <a:spcBef>
                <a:spcPts val="0"/>
              </a:spcBef>
              <a:spcAft>
                <a:spcPts val="0"/>
              </a:spcAft>
              <a:buClr>
                <a:schemeClr val="dk1"/>
              </a:buClr>
              <a:buSzPts val="1100"/>
              <a:buFont typeface="Arial"/>
              <a:buNone/>
            </a:pPr>
            <a:endParaRPr sz="2400">
              <a:latin typeface="Corbel" panose="020B0503020204020204" pitchFamily="34" charset="0"/>
            </a:endParaRPr>
          </a:p>
          <a:p>
            <a:pPr marL="0" lvl="0" indent="0" algn="l" rtl="0">
              <a:spcBef>
                <a:spcPts val="0"/>
              </a:spcBef>
              <a:spcAft>
                <a:spcPts val="0"/>
              </a:spcAft>
              <a:buNone/>
            </a:pPr>
            <a:r>
              <a:rPr lang="en-US" sz="2400" b="1">
                <a:solidFill>
                  <a:schemeClr val="dk2"/>
                </a:solidFill>
                <a:latin typeface="Corbel" panose="020B0503020204020204" pitchFamily="34" charset="0"/>
              </a:rPr>
              <a:t>Understand/Summarize</a:t>
            </a:r>
            <a:r>
              <a:rPr lang="en-US" sz="2400">
                <a:latin typeface="Corbel" panose="020B0503020204020204" pitchFamily="34" charset="0"/>
              </a:rPr>
              <a:t> - performance summarizes information already known/given</a:t>
            </a:r>
            <a:endParaRPr sz="2400">
              <a:latin typeface="Corbel" panose="020B0503020204020204" pitchFamily="34" charset="0"/>
            </a:endParaRPr>
          </a:p>
          <a:p>
            <a:pPr marL="0" lvl="0" indent="0" algn="l" rtl="0">
              <a:spcBef>
                <a:spcPts val="0"/>
              </a:spcBef>
              <a:spcAft>
                <a:spcPts val="0"/>
              </a:spcAft>
              <a:buNone/>
            </a:pPr>
            <a:endParaRPr sz="2400">
              <a:latin typeface="Corbel" panose="020B0503020204020204" pitchFamily="34" charset="0"/>
            </a:endParaRPr>
          </a:p>
          <a:p>
            <a:pPr marL="0" lvl="0" indent="0" algn="l" rtl="0">
              <a:spcBef>
                <a:spcPts val="0"/>
              </a:spcBef>
              <a:spcAft>
                <a:spcPts val="0"/>
              </a:spcAft>
              <a:buClr>
                <a:schemeClr val="dk1"/>
              </a:buClr>
              <a:buSzPts val="1100"/>
              <a:buFont typeface="Arial"/>
              <a:buNone/>
            </a:pPr>
            <a:r>
              <a:rPr lang="en-US" sz="2400" b="1">
                <a:solidFill>
                  <a:schemeClr val="bg2"/>
                </a:solidFill>
                <a:latin typeface="Corbel" panose="020B0503020204020204" pitchFamily="34" charset="0"/>
              </a:rPr>
              <a:t>Apply</a:t>
            </a:r>
            <a:r>
              <a:rPr lang="en-US" sz="2400" b="1">
                <a:solidFill>
                  <a:schemeClr val="dk2"/>
                </a:solidFill>
                <a:latin typeface="Corbel" panose="020B0503020204020204" pitchFamily="34" charset="0"/>
              </a:rPr>
              <a:t>/Illustrate</a:t>
            </a:r>
            <a:r>
              <a:rPr lang="en-US" sz="2400">
                <a:latin typeface="Corbel" panose="020B0503020204020204" pitchFamily="34" charset="0"/>
              </a:rPr>
              <a:t> - performance extrapolates from seen examples to new ones by applying rules;</a:t>
            </a:r>
          </a:p>
          <a:p>
            <a:pPr marL="0" lvl="0" indent="0" algn="l" rtl="0">
              <a:spcBef>
                <a:spcPts val="0"/>
              </a:spcBef>
              <a:spcAft>
                <a:spcPts val="0"/>
              </a:spcAft>
              <a:buClr>
                <a:schemeClr val="dk1"/>
              </a:buClr>
              <a:buSzPts val="1100"/>
              <a:buFont typeface="Arial"/>
              <a:buNone/>
            </a:pPr>
            <a:endParaRPr sz="2400">
              <a:latin typeface="Corbel" panose="020B0503020204020204" pitchFamily="34" charset="0"/>
            </a:endParaRPr>
          </a:p>
          <a:p>
            <a:pPr marL="0" lvl="0" indent="0" algn="l" rtl="0">
              <a:spcBef>
                <a:spcPts val="0"/>
              </a:spcBef>
              <a:spcAft>
                <a:spcPts val="0"/>
              </a:spcAft>
              <a:buClr>
                <a:schemeClr val="dk1"/>
              </a:buClr>
              <a:buSzPts val="1100"/>
              <a:buFont typeface="Arial"/>
              <a:buNone/>
            </a:pPr>
            <a:r>
              <a:rPr lang="en-US" sz="2400" b="1">
                <a:solidFill>
                  <a:schemeClr val="bg2"/>
                </a:solidFill>
                <a:latin typeface="Corbel" panose="020B0503020204020204" pitchFamily="34" charset="0"/>
              </a:rPr>
              <a:t>Analyze/Predict </a:t>
            </a:r>
            <a:r>
              <a:rPr lang="en-US" sz="2400">
                <a:latin typeface="Corbel" panose="020B0503020204020204" pitchFamily="34" charset="0"/>
              </a:rPr>
              <a:t>- performance requires analysis and prediction, using rules;</a:t>
            </a:r>
          </a:p>
          <a:p>
            <a:pPr marL="0" lvl="0" indent="0" algn="l" rtl="0">
              <a:spcBef>
                <a:spcPts val="0"/>
              </a:spcBef>
              <a:spcAft>
                <a:spcPts val="0"/>
              </a:spcAft>
              <a:buClr>
                <a:schemeClr val="dk1"/>
              </a:buClr>
              <a:buSzPts val="1100"/>
              <a:buFont typeface="Arial"/>
              <a:buNone/>
            </a:pPr>
            <a:endParaRPr sz="2400">
              <a:latin typeface="Corbel" panose="020B0503020204020204" pitchFamily="34" charset="0"/>
            </a:endParaRPr>
          </a:p>
          <a:p>
            <a:pPr marL="0" lvl="0" indent="0" algn="l" rtl="0">
              <a:spcBef>
                <a:spcPts val="0"/>
              </a:spcBef>
              <a:spcAft>
                <a:spcPts val="0"/>
              </a:spcAft>
              <a:buClr>
                <a:schemeClr val="dk1"/>
              </a:buClr>
              <a:buSzPts val="1100"/>
              <a:buFont typeface="Arial"/>
              <a:buNone/>
            </a:pPr>
            <a:r>
              <a:rPr lang="en-US" sz="2400" b="1">
                <a:solidFill>
                  <a:schemeClr val="bg2"/>
                </a:solidFill>
                <a:latin typeface="Corbel" panose="020B0503020204020204" pitchFamily="34" charset="0"/>
              </a:rPr>
              <a:t>Create/ Synthesize </a:t>
            </a:r>
            <a:r>
              <a:rPr lang="en-US" sz="2400">
                <a:latin typeface="Corbel" panose="020B0503020204020204" pitchFamily="34" charset="0"/>
              </a:rPr>
              <a:t>- performance yields something innovative and novel, creating, describing and justifying something new from existing things/ideas;</a:t>
            </a:r>
            <a:endParaRPr sz="2400">
              <a:latin typeface="Corbel" panose="020B0503020204020204" pitchFamily="34" charset="0"/>
            </a:endParaRPr>
          </a:p>
          <a:p>
            <a:pPr marL="0" lvl="0" indent="0" algn="l" rtl="0">
              <a:spcBef>
                <a:spcPts val="0"/>
              </a:spcBef>
              <a:spcAft>
                <a:spcPts val="0"/>
              </a:spcAft>
              <a:buNone/>
            </a:pPr>
            <a:endParaRPr sz="2400">
              <a:latin typeface="Corbel" panose="020B050302020402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title"/>
          </p:nvPr>
        </p:nvSpPr>
        <p:spPr>
          <a:xfrm>
            <a:off x="719675" y="333375"/>
            <a:ext cx="10871100" cy="1272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a:solidFill>
                  <a:schemeClr val="accent3"/>
                </a:solidFill>
              </a:rPr>
              <a:t>We can use the Bloom's taxonomy to </a:t>
            </a:r>
            <a:r>
              <a:rPr lang="en-US" b="1">
                <a:solidFill>
                  <a:schemeClr val="accent3"/>
                </a:solidFill>
              </a:rPr>
              <a:t>align instruction with learners' levels of complexity of thinking</a:t>
            </a:r>
            <a:r>
              <a:rPr lang="en-US">
                <a:solidFill>
                  <a:schemeClr val="accent3"/>
                </a:solidFill>
              </a:rPr>
              <a:t> (and experience).</a:t>
            </a: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246" name="Google Shape;246;p35"/>
          <p:cNvSpPr txBox="1">
            <a:spLocks noGrp="1"/>
          </p:cNvSpPr>
          <p:nvPr>
            <p:ph type="body" idx="1"/>
          </p:nvPr>
        </p:nvSpPr>
        <p:spPr>
          <a:xfrm>
            <a:off x="711200" y="2704591"/>
            <a:ext cx="10871100" cy="293822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write </a:t>
            </a:r>
            <a:r>
              <a:rPr lang="en-US" sz="3000" b="1">
                <a:solidFill>
                  <a:schemeClr val="dk2"/>
                </a:solidFill>
              </a:rPr>
              <a:t>learning outcomes</a:t>
            </a:r>
            <a:endParaRPr sz="3000" b="1">
              <a:solidFill>
                <a:schemeClr val="dk2"/>
              </a:solidFill>
            </a:endParaRPr>
          </a:p>
          <a:p>
            <a:pPr marL="457200" lvl="0" indent="0" algn="l" rtl="0">
              <a:spcBef>
                <a:spcPts val="600"/>
              </a:spcBef>
              <a:spcAft>
                <a:spcPts val="0"/>
              </a:spcAft>
              <a:buNone/>
            </a:pPr>
            <a:endParaRPr sz="3000"/>
          </a:p>
          <a:p>
            <a:pPr marL="457200" lvl="0" indent="-419100" algn="l" rtl="0">
              <a:spcBef>
                <a:spcPts val="600"/>
              </a:spcBef>
              <a:spcAft>
                <a:spcPts val="0"/>
              </a:spcAft>
              <a:buSzPts val="3000"/>
              <a:buChar char="•"/>
            </a:pPr>
            <a:r>
              <a:rPr lang="en-US" sz="3000"/>
              <a:t>design instruction and learning experiences</a:t>
            </a:r>
            <a:endParaRPr sz="3000"/>
          </a:p>
          <a:p>
            <a:pPr marL="457200" lvl="0" indent="0" algn="l" rtl="0">
              <a:spcBef>
                <a:spcPts val="600"/>
              </a:spcBef>
              <a:spcAft>
                <a:spcPts val="0"/>
              </a:spcAft>
              <a:buNone/>
            </a:pPr>
            <a:endParaRPr sz="3000"/>
          </a:p>
          <a:p>
            <a:pPr marL="457200" lvl="0" indent="-419100" algn="l" rtl="0">
              <a:spcBef>
                <a:spcPts val="600"/>
              </a:spcBef>
              <a:spcAft>
                <a:spcPts val="0"/>
              </a:spcAft>
              <a:buSzPts val="3000"/>
              <a:buChar char="•"/>
            </a:pPr>
            <a:r>
              <a:rPr lang="en-US" sz="3000"/>
              <a:t>assess learning</a:t>
            </a:r>
            <a:endParaRPr sz="3000"/>
          </a:p>
        </p:txBody>
      </p:sp>
      <p:sp>
        <p:nvSpPr>
          <p:cNvPr id="2" name="TextBox 1">
            <a:extLst>
              <a:ext uri="{FF2B5EF4-FFF2-40B4-BE49-F238E27FC236}">
                <a16:creationId xmlns:a16="http://schemas.microsoft.com/office/drawing/2014/main" id="{8362623E-CBD1-984A-A0F8-BE108B4345BB}"/>
              </a:ext>
            </a:extLst>
          </p:cNvPr>
          <p:cNvSpPr txBox="1"/>
          <p:nvPr/>
        </p:nvSpPr>
        <p:spPr>
          <a:xfrm>
            <a:off x="711200" y="1693767"/>
            <a:ext cx="10365338" cy="523220"/>
          </a:xfrm>
          <a:prstGeom prst="rect">
            <a:avLst/>
          </a:prstGeom>
          <a:noFill/>
        </p:spPr>
        <p:txBody>
          <a:bodyPr wrap="none" rtlCol="0">
            <a:spAutoFit/>
          </a:bodyPr>
          <a:lstStyle/>
          <a:p>
            <a:r>
              <a:rPr lang="it-IT" sz="2800">
                <a:solidFill>
                  <a:schemeClr val="bg2">
                    <a:lumMod val="75000"/>
                  </a:schemeClr>
                </a:solidFill>
                <a:latin typeface="Corbel" panose="020B0503020204020204" pitchFamily="34" charset="0"/>
              </a:rPr>
              <a:t>In practice, you can use the Bloom’s levels of cognitive complexity to:</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Learning outcomes (LO)</a:t>
            </a:r>
            <a:endParaRPr>
              <a:solidFill>
                <a:schemeClr val="accent3"/>
              </a:solidFill>
            </a:endParaRPr>
          </a:p>
        </p:txBody>
      </p:sp>
      <p:sp>
        <p:nvSpPr>
          <p:cNvPr id="260" name="Google Shape;260;p37"/>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l" rtl="0">
              <a:spcBef>
                <a:spcPts val="480"/>
              </a:spcBef>
              <a:spcAft>
                <a:spcPts val="600"/>
              </a:spcAft>
              <a:buNone/>
            </a:pPr>
            <a:r>
              <a:rPr lang="en-US" sz="3000"/>
              <a:t>LOs (more accurately “desired LOs”) are </a:t>
            </a:r>
            <a:r>
              <a:rPr lang="en-US" sz="3000" u="sng"/>
              <a:t>statements</a:t>
            </a:r>
            <a:r>
              <a:rPr lang="en-US" sz="3000"/>
              <a:t> of what you might (in principle) assess. </a:t>
            </a:r>
          </a:p>
          <a:p>
            <a:pPr marL="0" lvl="0" indent="0" algn="l" rtl="0">
              <a:spcBef>
                <a:spcPts val="480"/>
              </a:spcBef>
              <a:spcAft>
                <a:spcPts val="600"/>
              </a:spcAft>
              <a:buNone/>
            </a:pPr>
            <a:endParaRPr lang="en-US" sz="3000"/>
          </a:p>
          <a:p>
            <a:pPr marL="0" lvl="0" indent="0" algn="l" rtl="0">
              <a:spcBef>
                <a:spcPts val="480"/>
              </a:spcBef>
              <a:spcAft>
                <a:spcPts val="600"/>
              </a:spcAft>
              <a:buNone/>
            </a:pPr>
            <a:r>
              <a:rPr lang="en-US" sz="3000"/>
              <a:t>You may not end up assessing all of them, but they are statements of </a:t>
            </a:r>
            <a:r>
              <a:rPr lang="en-US" sz="3000" b="1">
                <a:solidFill>
                  <a:schemeClr val="dk2"/>
                </a:solidFill>
              </a:rPr>
              <a:t>what a student will know or be able to do</a:t>
            </a:r>
            <a:r>
              <a:rPr lang="en-US" sz="3000"/>
              <a:t>, if they have learned everything in the course or session.</a:t>
            </a:r>
            <a:endParaRPr sz="3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a:solidFill>
                  <a:schemeClr val="accent3"/>
                </a:solidFill>
              </a:rPr>
              <a:t>Writing Learning Outcomes using assessable verbs</a:t>
            </a:r>
            <a:endParaRPr>
              <a:solidFill>
                <a:schemeClr val="accent3"/>
              </a:solidFill>
            </a:endParaRPr>
          </a:p>
          <a:p>
            <a:pPr marL="0" lvl="0" indent="0" algn="l" rtl="0">
              <a:spcBef>
                <a:spcPts val="0"/>
              </a:spcBef>
              <a:spcAft>
                <a:spcPts val="0"/>
              </a:spcAft>
              <a:buClr>
                <a:schemeClr val="dk1"/>
              </a:buClr>
              <a:buSzPts val="1100"/>
              <a:buFont typeface="Arial"/>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267" name="Google Shape;267;p38"/>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457200" lvl="0" indent="-406400" algn="l" rtl="0">
              <a:spcBef>
                <a:spcPts val="480"/>
              </a:spcBef>
              <a:spcAft>
                <a:spcPts val="0"/>
              </a:spcAft>
              <a:buSzPts val="2800"/>
              <a:buAutoNum type="arabicPeriod"/>
            </a:pPr>
            <a:r>
              <a:rPr lang="en-US" sz="2800"/>
              <a:t>Think about what learners will be able to do by the end of instruction</a:t>
            </a:r>
            <a:endParaRPr sz="2800"/>
          </a:p>
          <a:p>
            <a:pPr marL="457200" lvl="0" indent="-406400" algn="l" rtl="0">
              <a:spcBef>
                <a:spcPts val="0"/>
              </a:spcBef>
              <a:spcAft>
                <a:spcPts val="0"/>
              </a:spcAft>
              <a:buSzPts val="2800"/>
              <a:buAutoNum type="arabicPeriod"/>
            </a:pPr>
            <a:r>
              <a:rPr lang="en-US" sz="2800"/>
              <a:t>Use the sentence: </a:t>
            </a:r>
          </a:p>
          <a:p>
            <a:pPr marL="508000" lvl="1" indent="0">
              <a:spcBef>
                <a:spcPts val="0"/>
              </a:spcBef>
              <a:buSzPts val="2800"/>
              <a:buNone/>
            </a:pPr>
            <a:r>
              <a:rPr lang="en-US" sz="2400" b="1" i="1"/>
              <a:t>By the end of the lesson (session/course/instruction) the learner will be able to......... OR The successful learner will be able to......</a:t>
            </a:r>
            <a:endParaRPr sz="2400" b="1" i="1"/>
          </a:p>
          <a:p>
            <a:pPr marL="457200" lvl="0" indent="-406400" algn="l" rtl="0">
              <a:spcBef>
                <a:spcPts val="0"/>
              </a:spcBef>
              <a:spcAft>
                <a:spcPts val="0"/>
              </a:spcAft>
              <a:buSzPts val="2800"/>
              <a:buAutoNum type="arabicPeriod"/>
            </a:pPr>
            <a:r>
              <a:rPr lang="en-US" sz="2800"/>
              <a:t>Replace dots with a verb that you can assess (name, explain, solve, distinguish, etc.).</a:t>
            </a:r>
            <a:endParaRPr sz="2800"/>
          </a:p>
          <a:p>
            <a:pPr marL="457200" lvl="0" indent="-406400" algn="l" rtl="0">
              <a:spcBef>
                <a:spcPts val="0"/>
              </a:spcBef>
              <a:spcAft>
                <a:spcPts val="0"/>
              </a:spcAft>
              <a:buSzPts val="2800"/>
              <a:buAutoNum type="arabicPeriod"/>
            </a:pPr>
            <a:r>
              <a:rPr lang="en-US" sz="2800"/>
              <a:t>Avoid verbs that are open to many interpretations: e.g., appreciate, have faith in, know, learn, understand, believe</a:t>
            </a:r>
            <a:endParaRPr sz="28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B77FBAB-790D-1948-9CC4-F5BCE1F4BFEF}"/>
              </a:ext>
            </a:extLst>
          </p:cNvPr>
          <p:cNvPicPr>
            <a:picLocks noChangeAspect="1"/>
          </p:cNvPicPr>
          <p:nvPr/>
        </p:nvPicPr>
        <p:blipFill>
          <a:blip r:embed="rId2"/>
          <a:stretch>
            <a:fillRect/>
          </a:stretch>
        </p:blipFill>
        <p:spPr>
          <a:xfrm>
            <a:off x="0" y="833588"/>
            <a:ext cx="12192000" cy="6024412"/>
          </a:xfrm>
          <a:prstGeom prst="rect">
            <a:avLst/>
          </a:prstGeom>
        </p:spPr>
      </p:pic>
      <p:sp>
        <p:nvSpPr>
          <p:cNvPr id="9" name="TextBox 8">
            <a:extLst>
              <a:ext uri="{FF2B5EF4-FFF2-40B4-BE49-F238E27FC236}">
                <a16:creationId xmlns:a16="http://schemas.microsoft.com/office/drawing/2014/main" id="{7A876413-1DB8-4A48-B028-78B8063EA366}"/>
              </a:ext>
            </a:extLst>
          </p:cNvPr>
          <p:cNvSpPr txBox="1"/>
          <p:nvPr/>
        </p:nvSpPr>
        <p:spPr>
          <a:xfrm>
            <a:off x="358878" y="435382"/>
            <a:ext cx="5737122" cy="1815882"/>
          </a:xfrm>
          <a:prstGeom prst="rect">
            <a:avLst/>
          </a:prstGeom>
          <a:noFill/>
        </p:spPr>
        <p:txBody>
          <a:bodyPr wrap="square" rtlCol="0">
            <a:spAutoFit/>
          </a:bodyPr>
          <a:lstStyle/>
          <a:p>
            <a:pPr marL="50800" lvl="0">
              <a:buSzPts val="2800"/>
            </a:pPr>
            <a:r>
              <a:rPr lang="en-US" sz="2800"/>
              <a:t>By the end of the lesson (session/course/instruction) the successful learner will be able to......... </a:t>
            </a:r>
          </a:p>
        </p:txBody>
      </p:sp>
      <p:sp>
        <p:nvSpPr>
          <p:cNvPr id="10" name="Rectangle 9">
            <a:extLst>
              <a:ext uri="{FF2B5EF4-FFF2-40B4-BE49-F238E27FC236}">
                <a16:creationId xmlns:a16="http://schemas.microsoft.com/office/drawing/2014/main" id="{D3357379-3DEC-A048-B65B-12081797EB38}"/>
              </a:ext>
            </a:extLst>
          </p:cNvPr>
          <p:cNvSpPr/>
          <p:nvPr/>
        </p:nvSpPr>
        <p:spPr>
          <a:xfrm>
            <a:off x="6454878" y="464256"/>
            <a:ext cx="5737122" cy="369332"/>
          </a:xfrm>
          <a:prstGeom prst="rect">
            <a:avLst/>
          </a:prstGeom>
          <a:solidFill>
            <a:schemeClr val="accent4"/>
          </a:solidFill>
        </p:spPr>
        <p:txBody>
          <a:bodyPr wrap="square">
            <a:spAutoFit/>
          </a:bodyPr>
          <a:lstStyle/>
          <a:p>
            <a:pPr algn="ctr"/>
            <a:r>
              <a:rPr lang="it-IT">
                <a:latin typeface="ArialMT"/>
              </a:rPr>
              <a:t>Verbs that demonstrate </a:t>
            </a:r>
            <a:r>
              <a:rPr lang="it-IT" i="1">
                <a:latin typeface="Arial" panose="020B0604020202020204" pitchFamily="34" charset="0"/>
              </a:rPr>
              <a:t>Critical Thinking </a:t>
            </a:r>
            <a:endParaRPr lang="it-IT"/>
          </a:p>
        </p:txBody>
      </p:sp>
    </p:spTree>
    <p:extLst>
      <p:ext uri="{BB962C8B-B14F-4D97-AF65-F5344CB8AC3E}">
        <p14:creationId xmlns:p14="http://schemas.microsoft.com/office/powerpoint/2010/main" val="809305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97978" y="329755"/>
            <a:ext cx="9107340" cy="763600"/>
          </a:xfrm>
          <a:prstGeom prst="rect">
            <a:avLst/>
          </a:prstGeom>
        </p:spPr>
        <p:txBody>
          <a:bodyPr spcFirstLastPara="1" wrap="square" lIns="121900" tIns="121900" rIns="121900" bIns="121900" anchor="t" anchorCtr="0">
            <a:noAutofit/>
          </a:bodyPr>
          <a:lstStyle/>
          <a:p>
            <a:r>
              <a:rPr lang="en" sz="4267" b="1"/>
              <a:t>Introductions</a:t>
            </a:r>
            <a:endParaRPr sz="4267" b="1"/>
          </a:p>
        </p:txBody>
      </p:sp>
      <p:sp>
        <p:nvSpPr>
          <p:cNvPr id="4" name="TextBox 3">
            <a:extLst>
              <a:ext uri="{FF2B5EF4-FFF2-40B4-BE49-F238E27FC236}">
                <a16:creationId xmlns:a16="http://schemas.microsoft.com/office/drawing/2014/main" id="{4FA619DF-3F1C-3747-832A-D6E983863011}"/>
              </a:ext>
            </a:extLst>
          </p:cNvPr>
          <p:cNvSpPr txBox="1"/>
          <p:nvPr/>
        </p:nvSpPr>
        <p:spPr>
          <a:xfrm>
            <a:off x="497978" y="1206655"/>
            <a:ext cx="8236293" cy="3785652"/>
          </a:xfrm>
          <a:prstGeom prst="rect">
            <a:avLst/>
          </a:prstGeom>
          <a:noFill/>
        </p:spPr>
        <p:txBody>
          <a:bodyPr wrap="square" rtlCol="0">
            <a:spAutoFit/>
          </a:bodyPr>
          <a:lstStyle/>
          <a:p>
            <a:pPr marL="380990" indent="-380990">
              <a:buFontTx/>
              <a:buChar char="-"/>
            </a:pPr>
            <a:r>
              <a:rPr lang="it-IT" sz="2400">
                <a:latin typeface="Corbel" panose="020B0503020204020204" pitchFamily="34" charset="0"/>
              </a:rPr>
              <a:t>Degree in Theoretical Physics</a:t>
            </a:r>
          </a:p>
          <a:p>
            <a:pPr marL="380990" indent="-380990">
              <a:buFontTx/>
              <a:buChar char="-"/>
            </a:pPr>
            <a:r>
              <a:rPr lang="it-IT" sz="2400">
                <a:latin typeface="Corbel" panose="020B0503020204020204" pitchFamily="34" charset="0"/>
              </a:rPr>
              <a:t>PhD in Bioinformatics</a:t>
            </a:r>
          </a:p>
          <a:p>
            <a:pPr marL="380990" indent="-380990">
              <a:buFontTx/>
              <a:buChar char="-"/>
            </a:pPr>
            <a:r>
              <a:rPr lang="it-IT" sz="2400">
                <a:latin typeface="Corbel" panose="020B0503020204020204" pitchFamily="34" charset="0"/>
              </a:rPr>
              <a:t>Training/Teaching</a:t>
            </a:r>
          </a:p>
          <a:p>
            <a:pPr marL="380990" indent="-380990">
              <a:buFontTx/>
              <a:buChar char="-"/>
            </a:pPr>
            <a:r>
              <a:rPr lang="it-IT" sz="2400">
                <a:latin typeface="Corbel" panose="020B0503020204020204" pitchFamily="34" charset="0"/>
              </a:rPr>
              <a:t>ELIXIR</a:t>
            </a:r>
          </a:p>
          <a:p>
            <a:pPr marL="380990" indent="-380990">
              <a:buFontTx/>
              <a:buChar char="-"/>
            </a:pPr>
            <a:r>
              <a:rPr lang="it-IT" sz="2400">
                <a:latin typeface="Corbel" panose="020B0503020204020204" pitchFamily="34" charset="0"/>
              </a:rPr>
              <a:t>Best practices in Software development</a:t>
            </a:r>
          </a:p>
          <a:p>
            <a:pPr marL="380990" indent="-380990">
              <a:buFontTx/>
              <a:buChar char="-"/>
            </a:pPr>
            <a:r>
              <a:rPr lang="it-IT" sz="2400">
                <a:latin typeface="Corbel" panose="020B0503020204020204" pitchFamily="34" charset="0"/>
              </a:rPr>
              <a:t>Software Carpentry</a:t>
            </a:r>
          </a:p>
          <a:p>
            <a:pPr marL="380990" indent="-380990">
              <a:buFontTx/>
              <a:buChar char="-"/>
            </a:pPr>
            <a:r>
              <a:rPr lang="it-IT" sz="2400">
                <a:latin typeface="Corbel" panose="020B0503020204020204" pitchFamily="34" charset="0"/>
              </a:rPr>
              <a:t>Carpentries Instructor Training</a:t>
            </a:r>
          </a:p>
          <a:p>
            <a:pPr marL="380990" indent="-380990">
              <a:buFontTx/>
              <a:buChar char="-"/>
            </a:pPr>
            <a:r>
              <a:rPr lang="it-IT" sz="2400">
                <a:latin typeface="Corbel" panose="020B0503020204020204" pitchFamily="34" charset="0"/>
              </a:rPr>
              <a:t>Learning processes/educational psychology</a:t>
            </a:r>
          </a:p>
          <a:p>
            <a:pPr marL="380990" indent="-380990">
              <a:buFontTx/>
              <a:buChar char="-"/>
            </a:pPr>
            <a:r>
              <a:rPr lang="it-IT" sz="2400">
                <a:latin typeface="Corbel" panose="020B0503020204020204" pitchFamily="34" charset="0"/>
              </a:rPr>
              <a:t>Cognitive sciences and learning</a:t>
            </a:r>
          </a:p>
          <a:p>
            <a:pPr marL="380990" indent="-380990">
              <a:buFontTx/>
              <a:buChar char="-"/>
            </a:pPr>
            <a:r>
              <a:rPr lang="it-IT" sz="2400">
                <a:latin typeface="Corbel" panose="020B0503020204020204" pitchFamily="34" charset="0"/>
              </a:rPr>
              <a:t>ELIXIR-EXCELERATE TtT programme</a:t>
            </a:r>
          </a:p>
        </p:txBody>
      </p:sp>
      <p:pic>
        <p:nvPicPr>
          <p:cNvPr id="7" name="Picture 6">
            <a:extLst>
              <a:ext uri="{FF2B5EF4-FFF2-40B4-BE49-F238E27FC236}">
                <a16:creationId xmlns:a16="http://schemas.microsoft.com/office/drawing/2014/main" id="{D257577C-0933-404C-95BF-77C4D46976C4}"/>
              </a:ext>
            </a:extLst>
          </p:cNvPr>
          <p:cNvPicPr>
            <a:picLocks noChangeAspect="1"/>
          </p:cNvPicPr>
          <p:nvPr/>
        </p:nvPicPr>
        <p:blipFill>
          <a:blip r:embed="rId3"/>
          <a:stretch>
            <a:fillRect/>
          </a:stretch>
        </p:blipFill>
        <p:spPr>
          <a:xfrm rot="5400000">
            <a:off x="9517779" y="489377"/>
            <a:ext cx="2800971" cy="2100728"/>
          </a:xfrm>
          <a:prstGeom prst="rect">
            <a:avLst/>
          </a:prstGeom>
        </p:spPr>
      </p:pic>
      <p:sp>
        <p:nvSpPr>
          <p:cNvPr id="5" name="Google Shape;72;p10">
            <a:extLst>
              <a:ext uri="{FF2B5EF4-FFF2-40B4-BE49-F238E27FC236}">
                <a16:creationId xmlns:a16="http://schemas.microsoft.com/office/drawing/2014/main" id="{26E3D8E7-74CB-EC47-8FCB-31B8E4B5F8AD}"/>
              </a:ext>
            </a:extLst>
          </p:cNvPr>
          <p:cNvSpPr txBox="1">
            <a:spLocks noGrp="1"/>
          </p:cNvSpPr>
          <p:nvPr>
            <p:ph type="body" idx="1"/>
          </p:nvPr>
        </p:nvSpPr>
        <p:spPr>
          <a:xfrm>
            <a:off x="6905184" y="3099481"/>
            <a:ext cx="5400267" cy="3055462"/>
          </a:xfrm>
          <a:prstGeom prst="rect">
            <a:avLst/>
          </a:prstGeom>
        </p:spPr>
        <p:txBody>
          <a:bodyPr spcFirstLastPara="1" wrap="square" lIns="0" tIns="0" rIns="0" bIns="0" anchor="t" anchorCtr="0">
            <a:noAutofit/>
          </a:bodyPr>
          <a:lstStyle/>
          <a:p>
            <a:pPr marL="971550" lvl="1" indent="-514350">
              <a:buAutoNum type="arabicPeriod"/>
            </a:pPr>
            <a:endParaRPr lang="en-US">
              <a:latin typeface="Corbel" panose="020B0503020204020204" pitchFamily="34" charset="0"/>
            </a:endParaRPr>
          </a:p>
          <a:p>
            <a:pPr marL="0" lvl="0" indent="0" algn="l" rtl="0">
              <a:spcBef>
                <a:spcPts val="600"/>
              </a:spcBef>
              <a:spcAft>
                <a:spcPts val="0"/>
              </a:spcAft>
              <a:buNone/>
            </a:pPr>
            <a:endParaRPr lang="en-US" sz="2000">
              <a:solidFill>
                <a:schemeClr val="hlink"/>
              </a:solidFill>
              <a:latin typeface="Corbel" panose="020B0503020204020204" pitchFamily="34" charset="0"/>
            </a:endParaRPr>
          </a:p>
          <a:p>
            <a:pPr marL="0" lvl="0" indent="0" algn="l" rtl="0">
              <a:spcBef>
                <a:spcPts val="1200"/>
              </a:spcBef>
              <a:spcAft>
                <a:spcPts val="0"/>
              </a:spcAft>
              <a:buNone/>
            </a:pPr>
            <a:r>
              <a:rPr lang="en-US" sz="2000">
                <a:solidFill>
                  <a:schemeClr val="hlink"/>
                </a:solidFill>
                <a:latin typeface="Corbel" panose="020B0503020204020204" pitchFamily="34" charset="0"/>
              </a:rPr>
              <a:t>		allegra.via@gmail.com</a:t>
            </a:r>
            <a:endParaRPr sz="2000">
              <a:latin typeface="Corbel" panose="020B0503020204020204" pitchFamily="34" charset="0"/>
            </a:endParaRPr>
          </a:p>
          <a:p>
            <a:pPr marL="0" lvl="0" indent="0">
              <a:spcBef>
                <a:spcPts val="1200"/>
              </a:spcBef>
              <a:buClr>
                <a:schemeClr val="dk1"/>
              </a:buClr>
              <a:buSzPts val="1100"/>
              <a:buNone/>
            </a:pPr>
            <a:r>
              <a:rPr lang="en-US" sz="2000">
                <a:solidFill>
                  <a:schemeClr val="hlink"/>
                </a:solidFill>
                <a:latin typeface="Corbel" panose="020B0503020204020204" pitchFamily="34" charset="0"/>
              </a:rPr>
              <a:t>		allegra.via</a:t>
            </a:r>
            <a:endParaRPr lang="en-US" sz="2000">
              <a:latin typeface="Corbel" panose="020B0503020204020204" pitchFamily="34" charset="0"/>
            </a:endParaRPr>
          </a:p>
          <a:p>
            <a:pPr marL="0" lvl="0" indent="0">
              <a:spcBef>
                <a:spcPts val="1200"/>
              </a:spcBef>
              <a:buClr>
                <a:schemeClr val="dk1"/>
              </a:buClr>
              <a:buSzPts val="1100"/>
              <a:buNone/>
            </a:pPr>
            <a:r>
              <a:rPr lang="en-US" sz="2000">
                <a:solidFill>
                  <a:schemeClr val="hlink"/>
                </a:solidFill>
                <a:latin typeface="Corbel" panose="020B0503020204020204" pitchFamily="34" charset="0"/>
              </a:rPr>
              <a:t>		elixir_ita</a:t>
            </a:r>
            <a:endParaRPr sz="2000">
              <a:latin typeface="Corbel" panose="020B0503020204020204" pitchFamily="34" charset="0"/>
            </a:endParaRPr>
          </a:p>
        </p:txBody>
      </p:sp>
      <p:pic>
        <p:nvPicPr>
          <p:cNvPr id="6" name="Google Shape;73;p10">
            <a:extLst>
              <a:ext uri="{FF2B5EF4-FFF2-40B4-BE49-F238E27FC236}">
                <a16:creationId xmlns:a16="http://schemas.microsoft.com/office/drawing/2014/main" id="{278B4D60-C773-F540-BADF-B1714565CEAC}"/>
              </a:ext>
            </a:extLst>
          </p:cNvPr>
          <p:cNvPicPr preferRelativeResize="0"/>
          <p:nvPr/>
        </p:nvPicPr>
        <p:blipFill>
          <a:blip r:embed="rId4">
            <a:alphaModFix/>
          </a:blip>
          <a:stretch>
            <a:fillRect/>
          </a:stretch>
        </p:blipFill>
        <p:spPr>
          <a:xfrm>
            <a:off x="8024368" y="5105345"/>
            <a:ext cx="534050" cy="405150"/>
          </a:xfrm>
          <a:prstGeom prst="rect">
            <a:avLst/>
          </a:prstGeom>
          <a:noFill/>
          <a:ln>
            <a:noFill/>
          </a:ln>
        </p:spPr>
      </p:pic>
      <p:pic>
        <p:nvPicPr>
          <p:cNvPr id="8" name="Google Shape;74;p10">
            <a:extLst>
              <a:ext uri="{FF2B5EF4-FFF2-40B4-BE49-F238E27FC236}">
                <a16:creationId xmlns:a16="http://schemas.microsoft.com/office/drawing/2014/main" id="{FC5474B2-4A8E-D044-B695-C2BE2A9C4372}"/>
              </a:ext>
            </a:extLst>
          </p:cNvPr>
          <p:cNvPicPr preferRelativeResize="0"/>
          <p:nvPr/>
        </p:nvPicPr>
        <p:blipFill>
          <a:blip r:embed="rId5">
            <a:alphaModFix/>
          </a:blip>
          <a:stretch>
            <a:fillRect/>
          </a:stretch>
        </p:blipFill>
        <p:spPr>
          <a:xfrm flipH="1">
            <a:off x="8079526" y="4182712"/>
            <a:ext cx="405149" cy="405149"/>
          </a:xfrm>
          <a:prstGeom prst="rect">
            <a:avLst/>
          </a:prstGeom>
          <a:noFill/>
          <a:ln>
            <a:noFill/>
          </a:ln>
        </p:spPr>
      </p:pic>
      <p:pic>
        <p:nvPicPr>
          <p:cNvPr id="9" name="Google Shape;75;p10">
            <a:extLst>
              <a:ext uri="{FF2B5EF4-FFF2-40B4-BE49-F238E27FC236}">
                <a16:creationId xmlns:a16="http://schemas.microsoft.com/office/drawing/2014/main" id="{84A33ACB-1430-2F45-9A1F-A5695B036C07}"/>
              </a:ext>
            </a:extLst>
          </p:cNvPr>
          <p:cNvPicPr preferRelativeResize="0"/>
          <p:nvPr/>
        </p:nvPicPr>
        <p:blipFill>
          <a:blip r:embed="rId6">
            <a:alphaModFix/>
          </a:blip>
          <a:stretch>
            <a:fillRect/>
          </a:stretch>
        </p:blipFill>
        <p:spPr>
          <a:xfrm>
            <a:off x="8079525" y="4643676"/>
            <a:ext cx="405150" cy="405150"/>
          </a:xfrm>
          <a:prstGeom prst="rect">
            <a:avLst/>
          </a:prstGeom>
          <a:noFill/>
          <a:ln>
            <a:noFill/>
          </a:ln>
        </p:spPr>
      </p:pic>
    </p:spTree>
    <p:extLst>
      <p:ext uri="{BB962C8B-B14F-4D97-AF65-F5344CB8AC3E}">
        <p14:creationId xmlns:p14="http://schemas.microsoft.com/office/powerpoint/2010/main" val="19361947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(10 min)</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274" name="Google Shape;274;p39"/>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514350" indent="-514350">
              <a:buFont typeface="+mj-lt"/>
              <a:buAutoNum type="arabicPeriod"/>
            </a:pPr>
            <a:r>
              <a:rPr lang="en-US" sz="2800"/>
              <a:t>Think of a lesson/session/course you usually deliver </a:t>
            </a:r>
          </a:p>
          <a:p>
            <a:pPr marL="514350" indent="-514350">
              <a:buFont typeface="+mj-lt"/>
              <a:buAutoNum type="arabicPeriod"/>
            </a:pPr>
            <a:r>
              <a:rPr lang="en-US" sz="2800"/>
              <a:t>Write one or more </a:t>
            </a:r>
            <a:r>
              <a:rPr lang="en-US" sz="2800" b="1">
                <a:solidFill>
                  <a:schemeClr val="dk2"/>
                </a:solidFill>
              </a:rPr>
              <a:t>Learning Outcomes </a:t>
            </a:r>
            <a:r>
              <a:rPr lang="en-US" sz="2800"/>
              <a:t>for the lesson/session/course</a:t>
            </a:r>
            <a:endParaRPr sz="2800"/>
          </a:p>
          <a:p>
            <a:pPr marL="514350" indent="-514350">
              <a:spcBef>
                <a:spcPts val="600"/>
              </a:spcBef>
              <a:spcAft>
                <a:spcPts val="600"/>
              </a:spcAft>
              <a:buFont typeface="+mj-lt"/>
              <a:buAutoNum type="arabicPeriod"/>
            </a:pPr>
            <a:r>
              <a:rPr lang="en-US" sz="2800"/>
              <a:t>Write to the GDoc the title of the lesson/session/course and the corresponding LO(s)</a:t>
            </a:r>
            <a:endParaRPr sz="2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40"/>
          <p:cNvPicPr preferRelativeResize="0"/>
          <p:nvPr/>
        </p:nvPicPr>
        <p:blipFill>
          <a:blip r:embed="rId3">
            <a:alphaModFix/>
          </a:blip>
          <a:stretch>
            <a:fillRect/>
          </a:stretch>
        </p:blipFill>
        <p:spPr>
          <a:xfrm>
            <a:off x="1451375" y="82550"/>
            <a:ext cx="8674999" cy="65130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5.googleusercontent.com/V8Wqq8PlF1IUvdYf-4vK0Hf2iZHLDK6qb9hQ__ZKZElHIeoSgKbb5DR0FQB3SiVaf_WEYq7hgzza7M4NmCbxE5i1VNd4EUmMv0guTpu5gZdqLucff8lr4MN75uysv_HGYsHGv9bL7ec">
            <a:extLst>
              <a:ext uri="{FF2B5EF4-FFF2-40B4-BE49-F238E27FC236}">
                <a16:creationId xmlns:a16="http://schemas.microsoft.com/office/drawing/2014/main" id="{059029C3-E5A5-FD4C-B2B1-9751BFD40F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3630" y="1159393"/>
            <a:ext cx="9715333" cy="5698607"/>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286;p41">
            <a:extLst>
              <a:ext uri="{FF2B5EF4-FFF2-40B4-BE49-F238E27FC236}">
                <a16:creationId xmlns:a16="http://schemas.microsoft.com/office/drawing/2014/main" id="{A5F1E60B-B631-F944-9514-B69C547C2574}"/>
              </a:ext>
            </a:extLst>
          </p:cNvPr>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The Carpentries model of skill acquisition</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Tree>
    <p:extLst>
      <p:ext uri="{BB962C8B-B14F-4D97-AF65-F5344CB8AC3E}">
        <p14:creationId xmlns:p14="http://schemas.microsoft.com/office/powerpoint/2010/main" val="829781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The Carpentries model of skill acquisition</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287" name="Google Shape;287;p41"/>
          <p:cNvSpPr txBox="1">
            <a:spLocks noGrp="1"/>
          </p:cNvSpPr>
          <p:nvPr>
            <p:ph type="body" idx="1"/>
          </p:nvPr>
        </p:nvSpPr>
        <p:spPr>
          <a:xfrm>
            <a:off x="719667" y="1164654"/>
            <a:ext cx="10871100" cy="51648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2800" b="1">
                <a:solidFill>
                  <a:schemeClr val="dk2"/>
                </a:solidFill>
              </a:rPr>
              <a:t>Novice</a:t>
            </a:r>
            <a:r>
              <a:rPr lang="en-US" sz="2800"/>
              <a:t>: someone who doesn’t even know what questions to ask.</a:t>
            </a:r>
            <a:endParaRPr sz="2800"/>
          </a:p>
          <a:p>
            <a:pPr marL="0" lvl="0" indent="0" algn="l" rtl="0">
              <a:spcBef>
                <a:spcPts val="600"/>
              </a:spcBef>
              <a:spcAft>
                <a:spcPts val="0"/>
              </a:spcAft>
              <a:buClr>
                <a:schemeClr val="dk1"/>
              </a:buClr>
              <a:buSzPts val="1100"/>
              <a:buFont typeface="Arial"/>
              <a:buNone/>
            </a:pPr>
            <a:endParaRPr sz="2800"/>
          </a:p>
          <a:p>
            <a:pPr marL="0" lvl="0" indent="0" algn="l" rtl="0">
              <a:spcBef>
                <a:spcPts val="600"/>
              </a:spcBef>
              <a:spcAft>
                <a:spcPts val="0"/>
              </a:spcAft>
              <a:buNone/>
            </a:pPr>
            <a:r>
              <a:rPr lang="en-US" sz="2800" b="1">
                <a:solidFill>
                  <a:schemeClr val="dk2"/>
                </a:solidFill>
              </a:rPr>
              <a:t>Competent practitioner</a:t>
            </a:r>
            <a:r>
              <a:rPr lang="en-US" sz="2800"/>
              <a:t>: someone who has enough understanding for everyday purposes. They won’t know all the details of how something works and their understanding may not be entirely accurate, but it is sufficient for completing normal tasks with normal effort under normal circumstances.</a:t>
            </a:r>
            <a:endParaRPr sz="2800"/>
          </a:p>
          <a:p>
            <a:pPr marL="0" lvl="0" indent="0" algn="l" rtl="0">
              <a:spcBef>
                <a:spcPts val="600"/>
              </a:spcBef>
              <a:spcAft>
                <a:spcPts val="0"/>
              </a:spcAft>
              <a:buClr>
                <a:schemeClr val="dk1"/>
              </a:buClr>
              <a:buSzPts val="1100"/>
              <a:buFont typeface="Arial"/>
              <a:buNone/>
            </a:pPr>
            <a:endParaRPr sz="2800"/>
          </a:p>
          <a:p>
            <a:pPr marL="0" lvl="0" indent="0" algn="l" rtl="0">
              <a:spcBef>
                <a:spcPts val="600"/>
              </a:spcBef>
              <a:spcAft>
                <a:spcPts val="0"/>
              </a:spcAft>
              <a:buClr>
                <a:schemeClr val="dk1"/>
              </a:buClr>
              <a:buSzPts val="1100"/>
              <a:buFont typeface="Arial"/>
              <a:buNone/>
            </a:pPr>
            <a:r>
              <a:rPr lang="en-US" sz="2800" b="1">
                <a:solidFill>
                  <a:schemeClr val="dk2"/>
                </a:solidFill>
              </a:rPr>
              <a:t>Expert</a:t>
            </a:r>
            <a:r>
              <a:rPr lang="en-US" sz="2800"/>
              <a:t>: someone who can easily handle situations that are out of the ordinary.</a:t>
            </a:r>
            <a:endParaRPr sz="2800"/>
          </a:p>
          <a:p>
            <a:pPr marL="0" lvl="0" indent="0" algn="l" rtl="0">
              <a:spcBef>
                <a:spcPts val="600"/>
              </a:spcBef>
              <a:spcAft>
                <a:spcPts val="600"/>
              </a:spcAft>
              <a:buNone/>
            </a:pPr>
            <a:endParaRPr sz="28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European Guild structure</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294" name="Google Shape;294;p42"/>
          <p:cNvSpPr txBox="1">
            <a:spLocks noGrp="1"/>
          </p:cNvSpPr>
          <p:nvPr>
            <p:ph type="body" idx="1"/>
          </p:nvPr>
        </p:nvSpPr>
        <p:spPr>
          <a:xfrm>
            <a:off x="711200" y="1525602"/>
            <a:ext cx="10871100" cy="5164800"/>
          </a:xfrm>
          <a:prstGeom prst="rect">
            <a:avLst/>
          </a:prstGeom>
        </p:spPr>
        <p:txBody>
          <a:bodyPr spcFirstLastPara="1" wrap="square" lIns="0" tIns="0" rIns="0" bIns="0" anchor="t" anchorCtr="0">
            <a:noAutofit/>
          </a:bodyPr>
          <a:lstStyle/>
          <a:p>
            <a:pPr marL="0" lvl="0" indent="0" algn="ctr" rtl="0">
              <a:spcBef>
                <a:spcPts val="480"/>
              </a:spcBef>
              <a:spcAft>
                <a:spcPts val="0"/>
              </a:spcAft>
              <a:buNone/>
            </a:pPr>
            <a:r>
              <a:rPr lang="en-US" sz="3000" b="1">
                <a:solidFill>
                  <a:schemeClr val="dk2"/>
                </a:solidFill>
              </a:rPr>
              <a:t>Novice</a:t>
            </a:r>
            <a:endParaRPr sz="3000" b="1">
              <a:solidFill>
                <a:schemeClr val="dk2"/>
              </a:solidFill>
            </a:endParaRPr>
          </a:p>
          <a:p>
            <a:pPr marL="0" lvl="0" indent="0" algn="ctr" rtl="0">
              <a:spcBef>
                <a:spcPts val="600"/>
              </a:spcBef>
              <a:spcAft>
                <a:spcPts val="0"/>
              </a:spcAft>
              <a:buNone/>
            </a:pPr>
            <a:r>
              <a:rPr lang="en-US" sz="3000" b="1">
                <a:solidFill>
                  <a:schemeClr val="dk2"/>
                </a:solidFill>
              </a:rPr>
              <a:t>Beginner</a:t>
            </a:r>
            <a:endParaRPr sz="3000" b="1">
              <a:solidFill>
                <a:schemeClr val="dk2"/>
              </a:solidFill>
            </a:endParaRPr>
          </a:p>
          <a:p>
            <a:pPr marL="0" lvl="0" indent="0" algn="ctr" rtl="0">
              <a:spcBef>
                <a:spcPts val="600"/>
              </a:spcBef>
              <a:spcAft>
                <a:spcPts val="0"/>
              </a:spcAft>
              <a:buNone/>
            </a:pPr>
            <a:r>
              <a:rPr lang="en-US" sz="3000" b="1">
                <a:solidFill>
                  <a:schemeClr val="dk2"/>
                </a:solidFill>
              </a:rPr>
              <a:t>Apprentice</a:t>
            </a:r>
            <a:endParaRPr sz="3000" b="1">
              <a:solidFill>
                <a:schemeClr val="dk2"/>
              </a:solidFill>
            </a:endParaRPr>
          </a:p>
          <a:p>
            <a:pPr marL="0" lvl="0" indent="0" algn="ctr" rtl="0">
              <a:spcBef>
                <a:spcPts val="600"/>
              </a:spcBef>
              <a:spcAft>
                <a:spcPts val="600"/>
              </a:spcAft>
              <a:buNone/>
            </a:pPr>
            <a:r>
              <a:rPr lang="en-US" sz="3000" b="1">
                <a:solidFill>
                  <a:schemeClr val="dk2"/>
                </a:solidFill>
              </a:rPr>
              <a:t>Journeyman</a:t>
            </a:r>
            <a:endParaRPr sz="30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(5  min)</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01" name="Google Shape;301;p43"/>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indent="-457200">
              <a:spcAft>
                <a:spcPts val="600"/>
              </a:spcAft>
            </a:pPr>
            <a:r>
              <a:rPr lang="en-US" sz="2800"/>
              <a:t>Think about </a:t>
            </a:r>
          </a:p>
          <a:p>
            <a:pPr lvl="1" indent="-457200">
              <a:spcAft>
                <a:spcPts val="600"/>
              </a:spcAft>
              <a:buFont typeface="Courier New" panose="02070309020205020404" pitchFamily="49" charset="0"/>
              <a:buChar char="o"/>
            </a:pPr>
            <a:r>
              <a:rPr lang="en-US" sz="2400"/>
              <a:t>a topic/field you feel you are a novice</a:t>
            </a:r>
          </a:p>
          <a:p>
            <a:pPr lvl="1" indent="-457200">
              <a:spcAft>
                <a:spcPts val="600"/>
              </a:spcAft>
              <a:buFont typeface="Courier New" panose="02070309020205020404" pitchFamily="49" charset="0"/>
              <a:buChar char="o"/>
            </a:pPr>
            <a:r>
              <a:rPr lang="en-US" sz="2400"/>
              <a:t>a topic you feel you are a competent practitioner</a:t>
            </a:r>
          </a:p>
          <a:p>
            <a:pPr lvl="1" indent="-457200">
              <a:spcAft>
                <a:spcPts val="600"/>
              </a:spcAft>
              <a:buFont typeface="Courier New" panose="02070309020205020404" pitchFamily="49" charset="0"/>
              <a:buChar char="o"/>
            </a:pPr>
            <a:r>
              <a:rPr lang="en-US" sz="2400"/>
              <a:t>one you feel an expert</a:t>
            </a:r>
          </a:p>
          <a:p>
            <a:pPr indent="-457200">
              <a:spcAft>
                <a:spcPts val="600"/>
              </a:spcAft>
            </a:pPr>
            <a:r>
              <a:rPr lang="en-US" sz="2800"/>
              <a:t>Share this with us in the GDoc.</a:t>
            </a:r>
            <a:endParaRPr sz="28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4"/>
          <p:cNvSpPr txBox="1">
            <a:spLocks noGrp="1"/>
          </p:cNvSpPr>
          <p:nvPr>
            <p:ph type="title"/>
          </p:nvPr>
        </p:nvSpPr>
        <p:spPr>
          <a:xfrm>
            <a:off x="671541" y="213060"/>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Mental models</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08" name="Google Shape;308;p44"/>
          <p:cNvSpPr txBox="1"/>
          <p:nvPr/>
        </p:nvSpPr>
        <p:spPr>
          <a:xfrm>
            <a:off x="539193" y="716160"/>
            <a:ext cx="10182300" cy="134753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Corbel" panose="020B0503020204020204" pitchFamily="34" charset="0"/>
              </a:rPr>
              <a:t>A collection of concepts and facts, along with the relationships between those concepts, that a person has about a topic or field. It is how people organise their knowledge. </a:t>
            </a:r>
          </a:p>
        </p:txBody>
      </p:sp>
      <p:pic>
        <p:nvPicPr>
          <p:cNvPr id="4" name="Picture 3">
            <a:extLst>
              <a:ext uri="{FF2B5EF4-FFF2-40B4-BE49-F238E27FC236}">
                <a16:creationId xmlns:a16="http://schemas.microsoft.com/office/drawing/2014/main" id="{A4A846E9-04F6-9C4C-8CA8-C9C767EFB6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658" y="1979476"/>
            <a:ext cx="8113683" cy="4561551"/>
          </a:xfrm>
          <a:prstGeom prst="rect">
            <a:avLst/>
          </a:prstGeom>
        </p:spPr>
      </p:pic>
      <p:sp>
        <p:nvSpPr>
          <p:cNvPr id="2" name="Rectangle 1">
            <a:extLst>
              <a:ext uri="{FF2B5EF4-FFF2-40B4-BE49-F238E27FC236}">
                <a16:creationId xmlns:a16="http://schemas.microsoft.com/office/drawing/2014/main" id="{1DE54140-8D1D-EC41-8D1A-6AF91FDF22AF}"/>
              </a:ext>
            </a:extLst>
          </p:cNvPr>
          <p:cNvSpPr/>
          <p:nvPr/>
        </p:nvSpPr>
        <p:spPr>
          <a:xfrm>
            <a:off x="8879248" y="2732702"/>
            <a:ext cx="2998035" cy="1569660"/>
          </a:xfrm>
          <a:prstGeom prst="rect">
            <a:avLst/>
          </a:prstGeom>
          <a:solidFill>
            <a:schemeClr val="accent2">
              <a:lumMod val="20000"/>
              <a:lumOff val="80000"/>
            </a:schemeClr>
          </a:solidFill>
        </p:spPr>
        <p:txBody>
          <a:bodyPr wrap="square">
            <a:spAutoFit/>
          </a:bodyPr>
          <a:lstStyle/>
          <a:p>
            <a:pPr lvl="0"/>
            <a:r>
              <a:rPr lang="en-US" sz="2400">
                <a:latin typeface="Corbel" panose="020B0503020204020204" pitchFamily="34" charset="0"/>
              </a:rPr>
              <a:t>You can think of a graph with nodes (facts, concepts) and edges (connections).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5"/>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(mental) model of DNA</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315" name="Google Shape;315;p45"/>
          <p:cNvPicPr preferRelativeResize="0"/>
          <p:nvPr/>
        </p:nvPicPr>
        <p:blipFill>
          <a:blip r:embed="rId3">
            <a:alphaModFix/>
          </a:blip>
          <a:stretch>
            <a:fillRect/>
          </a:stretch>
        </p:blipFill>
        <p:spPr>
          <a:xfrm>
            <a:off x="5948850" y="919050"/>
            <a:ext cx="5708352" cy="5716726"/>
          </a:xfrm>
          <a:prstGeom prst="rect">
            <a:avLst/>
          </a:prstGeom>
          <a:noFill/>
          <a:ln>
            <a:noFill/>
          </a:ln>
        </p:spPr>
      </p:pic>
      <p:pic>
        <p:nvPicPr>
          <p:cNvPr id="316" name="Google Shape;316;p45"/>
          <p:cNvPicPr preferRelativeResize="0"/>
          <p:nvPr/>
        </p:nvPicPr>
        <p:blipFill>
          <a:blip r:embed="rId4">
            <a:alphaModFix/>
          </a:blip>
          <a:stretch>
            <a:fillRect/>
          </a:stretch>
        </p:blipFill>
        <p:spPr>
          <a:xfrm>
            <a:off x="422800" y="2986225"/>
            <a:ext cx="4535326" cy="3732101"/>
          </a:xfrm>
          <a:prstGeom prst="rect">
            <a:avLst/>
          </a:prstGeom>
          <a:noFill/>
          <a:ln>
            <a:noFill/>
          </a:ln>
        </p:spPr>
      </p:pic>
      <p:pic>
        <p:nvPicPr>
          <p:cNvPr id="317" name="Google Shape;317;p45"/>
          <p:cNvPicPr preferRelativeResize="0"/>
          <p:nvPr/>
        </p:nvPicPr>
        <p:blipFill>
          <a:blip r:embed="rId5">
            <a:alphaModFix/>
          </a:blip>
          <a:stretch>
            <a:fillRect/>
          </a:stretch>
        </p:blipFill>
        <p:spPr>
          <a:xfrm>
            <a:off x="901500" y="1068500"/>
            <a:ext cx="2356407" cy="18097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6"/>
          <p:cNvSpPr txBox="1">
            <a:spLocks noGrp="1"/>
          </p:cNvSpPr>
          <p:nvPr>
            <p:ph type="title"/>
          </p:nvPr>
        </p:nvSpPr>
        <p:spPr>
          <a:xfrm>
            <a:off x="719675" y="333375"/>
            <a:ext cx="10871100" cy="1677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800">
                <a:solidFill>
                  <a:schemeClr val="accent3"/>
                </a:solidFill>
              </a:rPr>
              <a:t>Challenge (10  min)</a:t>
            </a:r>
            <a:endParaRPr sz="2800">
              <a:solidFill>
                <a:schemeClr val="accent3"/>
              </a:solidFill>
            </a:endParaRPr>
          </a:p>
          <a:p>
            <a:pPr marL="0" lvl="0" indent="0" algn="l" rtl="0">
              <a:spcBef>
                <a:spcPts val="0"/>
              </a:spcBef>
              <a:spcAft>
                <a:spcPts val="0"/>
              </a:spcAft>
              <a:buNone/>
            </a:pPr>
            <a:r>
              <a:rPr lang="en-US" sz="2800">
                <a:solidFill>
                  <a:schemeClr val="accent3"/>
                </a:solidFill>
              </a:rPr>
              <a:t>What are the main differences between a novice and an expert in terms of knowledge and learning?</a:t>
            </a:r>
            <a:endParaRPr sz="2800">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24" name="Google Shape;324;p46"/>
          <p:cNvSpPr txBox="1">
            <a:spLocks noGrp="1"/>
          </p:cNvSpPr>
          <p:nvPr>
            <p:ph type="body" idx="1"/>
          </p:nvPr>
        </p:nvSpPr>
        <p:spPr>
          <a:xfrm>
            <a:off x="719675" y="1685630"/>
            <a:ext cx="10871100" cy="43437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a:t>How did you feel about something new when you were a student? How was to be a novice? Can you remember it? How do you feel today when you have/want to learn something completely new to you? (e.g. you decide you want to learn painting but have no clues about painting techniques and the theory of colours). Does it happen sometimes? How do you feel when you have to learn something new in your field? Namely, something that is an extension of your current knowledge about something.</a:t>
            </a:r>
            <a:endParaRPr/>
          </a:p>
          <a:p>
            <a:pPr marL="0" lvl="0" indent="0" algn="l" rtl="0">
              <a:spcBef>
                <a:spcPts val="600"/>
              </a:spcBef>
              <a:spcAft>
                <a:spcPts val="0"/>
              </a:spcAft>
              <a:buClr>
                <a:schemeClr val="dk1"/>
              </a:buClr>
              <a:buSzPts val="1100"/>
              <a:buFont typeface="Arial"/>
              <a:buNone/>
            </a:pPr>
            <a:endParaRPr/>
          </a:p>
          <a:p>
            <a:pPr marL="457200" lvl="0" indent="-381000" algn="l" rtl="0">
              <a:spcBef>
                <a:spcPts val="600"/>
              </a:spcBef>
              <a:spcAft>
                <a:spcPts val="0"/>
              </a:spcAft>
              <a:buSzPts val="2400"/>
              <a:buChar char="•"/>
            </a:pPr>
            <a:r>
              <a:rPr lang="en-US"/>
              <a:t>Write at least two things in which novices and experts differ regarding </a:t>
            </a:r>
            <a:r>
              <a:rPr lang="en-US" b="1">
                <a:solidFill>
                  <a:schemeClr val="dk2"/>
                </a:solidFill>
              </a:rPr>
              <a:t>knowledge</a:t>
            </a:r>
            <a:r>
              <a:rPr lang="en-US"/>
              <a:t>.</a:t>
            </a:r>
            <a:endParaRPr/>
          </a:p>
          <a:p>
            <a:pPr marL="457200" lvl="0" indent="-381000" algn="l" rtl="0">
              <a:spcBef>
                <a:spcPts val="0"/>
              </a:spcBef>
              <a:spcAft>
                <a:spcPts val="0"/>
              </a:spcAft>
              <a:buSzPts val="2400"/>
              <a:buChar char="•"/>
            </a:pPr>
            <a:r>
              <a:rPr lang="en-US"/>
              <a:t>Write at least two things in which novices and experts differ regarding </a:t>
            </a:r>
            <a:r>
              <a:rPr lang="en-US" b="1">
                <a:solidFill>
                  <a:schemeClr val="dk2"/>
                </a:solidFill>
              </a:rPr>
              <a:t>learning</a:t>
            </a:r>
            <a:r>
              <a:rPr lang="en-US"/>
              <a:t>.</a:t>
            </a:r>
            <a:endParaRPr/>
          </a:p>
          <a:p>
            <a:pPr marL="457200" lvl="0" indent="-381000" algn="l" rtl="0">
              <a:spcBef>
                <a:spcPts val="0"/>
              </a:spcBef>
              <a:spcAft>
                <a:spcPts val="0"/>
              </a:spcAft>
              <a:buSzPts val="2400"/>
              <a:buChar char="•"/>
            </a:pPr>
            <a:r>
              <a:rPr lang="en-US"/>
              <a:t>Discuss with your partner(s)</a:t>
            </a:r>
            <a:endParaRPr/>
          </a:p>
          <a:p>
            <a:pPr marL="0" lvl="0" indent="0" algn="l" rtl="0">
              <a:spcBef>
                <a:spcPts val="600"/>
              </a:spcBef>
              <a:spcAft>
                <a:spcPts val="60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7"/>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Novice vs Competent Practitioner</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31" name="Google Shape;331;p47"/>
          <p:cNvSpPr txBox="1">
            <a:spLocks noGrp="1"/>
          </p:cNvSpPr>
          <p:nvPr>
            <p:ph type="body" idx="1"/>
          </p:nvPr>
        </p:nvSpPr>
        <p:spPr>
          <a:xfrm>
            <a:off x="711200" y="1525601"/>
            <a:ext cx="10871100" cy="3488700"/>
          </a:xfrm>
          <a:prstGeom prst="rect">
            <a:avLst/>
          </a:prstGeom>
        </p:spPr>
        <p:txBody>
          <a:bodyPr spcFirstLastPara="1" wrap="square" lIns="0" tIns="0" rIns="0" bIns="0" anchor="t" anchorCtr="0">
            <a:noAutofit/>
          </a:bodyPr>
          <a:lstStyle/>
          <a:p>
            <a:pPr marL="0" lvl="0" indent="0" algn="ctr" rtl="0">
              <a:spcBef>
                <a:spcPts val="480"/>
              </a:spcBef>
              <a:spcAft>
                <a:spcPts val="0"/>
              </a:spcAft>
              <a:buNone/>
            </a:pPr>
            <a:r>
              <a:rPr lang="en-US" sz="3000"/>
              <a:t>A </a:t>
            </a:r>
            <a:r>
              <a:rPr lang="en-US" sz="3000" b="1">
                <a:solidFill>
                  <a:schemeClr val="dk2"/>
                </a:solidFill>
              </a:rPr>
              <a:t>novice</a:t>
            </a:r>
            <a:r>
              <a:rPr lang="en-US" sz="3000"/>
              <a:t>, typically has not yet built a mental model of the field.</a:t>
            </a:r>
            <a:endParaRPr sz="3000"/>
          </a:p>
          <a:p>
            <a:pPr marL="0" lvl="0" indent="0" algn="ctr" rtl="0">
              <a:spcBef>
                <a:spcPts val="600"/>
              </a:spcBef>
              <a:spcAft>
                <a:spcPts val="0"/>
              </a:spcAft>
              <a:buNone/>
            </a:pPr>
            <a:endParaRPr sz="3000"/>
          </a:p>
          <a:p>
            <a:pPr marL="0" lvl="0" indent="0" algn="ctr" rtl="0">
              <a:spcBef>
                <a:spcPts val="600"/>
              </a:spcBef>
              <a:spcAft>
                <a:spcPts val="600"/>
              </a:spcAft>
              <a:buNone/>
            </a:pPr>
            <a:r>
              <a:rPr lang="en-US" sz="3000"/>
              <a:t>A </a:t>
            </a:r>
            <a:r>
              <a:rPr lang="en-US" sz="3000" b="1">
                <a:solidFill>
                  <a:schemeClr val="dk2"/>
                </a:solidFill>
              </a:rPr>
              <a:t>competent practitioner</a:t>
            </a:r>
            <a:r>
              <a:rPr lang="en-US" sz="3000"/>
              <a:t> has a mental model that works for many purposes, but will not be very accurate.</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43" name="Picture 42">
            <a:extLst>
              <a:ext uri="{FF2B5EF4-FFF2-40B4-BE49-F238E27FC236}">
                <a16:creationId xmlns:a16="http://schemas.microsoft.com/office/drawing/2014/main" id="{EA96B9E4-353C-A546-BE5C-4FE5B4E3C8F0}"/>
              </a:ext>
            </a:extLst>
          </p:cNvPr>
          <p:cNvPicPr>
            <a:picLocks noChangeAspect="1"/>
          </p:cNvPicPr>
          <p:nvPr/>
        </p:nvPicPr>
        <p:blipFill>
          <a:blip r:embed="rId3"/>
          <a:stretch>
            <a:fillRect/>
          </a:stretch>
        </p:blipFill>
        <p:spPr>
          <a:xfrm rot="5400000">
            <a:off x="3908410" y="5191098"/>
            <a:ext cx="1714341" cy="1285756"/>
          </a:xfrm>
          <a:prstGeom prst="rect">
            <a:avLst/>
          </a:prstGeom>
        </p:spPr>
      </p:pic>
      <p:pic>
        <p:nvPicPr>
          <p:cNvPr id="14" name="Picture 13">
            <a:extLst>
              <a:ext uri="{FF2B5EF4-FFF2-40B4-BE49-F238E27FC236}">
                <a16:creationId xmlns:a16="http://schemas.microsoft.com/office/drawing/2014/main" id="{4AD1BAC6-2373-D640-AC67-0779A5D037F3}"/>
              </a:ext>
            </a:extLst>
          </p:cNvPr>
          <p:cNvPicPr>
            <a:picLocks noChangeAspect="1"/>
          </p:cNvPicPr>
          <p:nvPr/>
        </p:nvPicPr>
        <p:blipFill>
          <a:blip r:embed="rId4"/>
          <a:stretch>
            <a:fillRect/>
          </a:stretch>
        </p:blipFill>
        <p:spPr>
          <a:xfrm>
            <a:off x="86106" y="3094964"/>
            <a:ext cx="3652015" cy="2739011"/>
          </a:xfrm>
          <a:prstGeom prst="rect">
            <a:avLst/>
          </a:prstGeom>
        </p:spPr>
      </p:pic>
      <p:pic>
        <p:nvPicPr>
          <p:cNvPr id="3" name="Picture 2">
            <a:extLst>
              <a:ext uri="{FF2B5EF4-FFF2-40B4-BE49-F238E27FC236}">
                <a16:creationId xmlns:a16="http://schemas.microsoft.com/office/drawing/2014/main" id="{30A155B0-1A34-FA48-89ED-948BFDC13547}"/>
              </a:ext>
            </a:extLst>
          </p:cNvPr>
          <p:cNvPicPr>
            <a:picLocks noChangeAspect="1"/>
          </p:cNvPicPr>
          <p:nvPr/>
        </p:nvPicPr>
        <p:blipFill>
          <a:blip r:embed="rId5"/>
          <a:stretch>
            <a:fillRect/>
          </a:stretch>
        </p:blipFill>
        <p:spPr>
          <a:xfrm rot="5400000">
            <a:off x="1843269" y="233285"/>
            <a:ext cx="1442760" cy="1082071"/>
          </a:xfrm>
          <a:prstGeom prst="rect">
            <a:avLst/>
          </a:prstGeom>
        </p:spPr>
      </p:pic>
      <p:pic>
        <p:nvPicPr>
          <p:cNvPr id="8" name="Picture 7">
            <a:extLst>
              <a:ext uri="{FF2B5EF4-FFF2-40B4-BE49-F238E27FC236}">
                <a16:creationId xmlns:a16="http://schemas.microsoft.com/office/drawing/2014/main" id="{216FB3FD-F8EB-F047-832B-AFD4CB5A9E94}"/>
              </a:ext>
            </a:extLst>
          </p:cNvPr>
          <p:cNvPicPr>
            <a:picLocks noChangeAspect="1"/>
          </p:cNvPicPr>
          <p:nvPr/>
        </p:nvPicPr>
        <p:blipFill>
          <a:blip r:embed="rId6"/>
          <a:stretch>
            <a:fillRect/>
          </a:stretch>
        </p:blipFill>
        <p:spPr>
          <a:xfrm>
            <a:off x="10699328" y="713965"/>
            <a:ext cx="1094008" cy="2373441"/>
          </a:xfrm>
          <a:prstGeom prst="rect">
            <a:avLst/>
          </a:prstGeom>
        </p:spPr>
      </p:pic>
      <p:pic>
        <p:nvPicPr>
          <p:cNvPr id="12" name="Picture 11">
            <a:extLst>
              <a:ext uri="{FF2B5EF4-FFF2-40B4-BE49-F238E27FC236}">
                <a16:creationId xmlns:a16="http://schemas.microsoft.com/office/drawing/2014/main" id="{7FE5FE4D-66EC-D24E-B6BA-18006FC2FDD3}"/>
              </a:ext>
            </a:extLst>
          </p:cNvPr>
          <p:cNvPicPr>
            <a:picLocks noChangeAspect="1"/>
          </p:cNvPicPr>
          <p:nvPr/>
        </p:nvPicPr>
        <p:blipFill>
          <a:blip r:embed="rId7"/>
          <a:stretch>
            <a:fillRect/>
          </a:stretch>
        </p:blipFill>
        <p:spPr>
          <a:xfrm rot="5400000">
            <a:off x="1768938" y="1661047"/>
            <a:ext cx="1586373" cy="1189780"/>
          </a:xfrm>
          <a:prstGeom prst="rect">
            <a:avLst/>
          </a:prstGeom>
        </p:spPr>
      </p:pic>
      <p:pic>
        <p:nvPicPr>
          <p:cNvPr id="16" name="Picture 15">
            <a:extLst>
              <a:ext uri="{FF2B5EF4-FFF2-40B4-BE49-F238E27FC236}">
                <a16:creationId xmlns:a16="http://schemas.microsoft.com/office/drawing/2014/main" id="{5D2E05D6-0725-5546-B2CF-08BDE545926C}"/>
              </a:ext>
            </a:extLst>
          </p:cNvPr>
          <p:cNvPicPr>
            <a:picLocks noChangeAspect="1"/>
          </p:cNvPicPr>
          <p:nvPr/>
        </p:nvPicPr>
        <p:blipFill>
          <a:blip r:embed="rId8"/>
          <a:stretch>
            <a:fillRect/>
          </a:stretch>
        </p:blipFill>
        <p:spPr>
          <a:xfrm>
            <a:off x="6647338" y="261784"/>
            <a:ext cx="2504303" cy="1878227"/>
          </a:xfrm>
          <a:prstGeom prst="rect">
            <a:avLst/>
          </a:prstGeom>
        </p:spPr>
      </p:pic>
      <p:pic>
        <p:nvPicPr>
          <p:cNvPr id="18" name="Picture 17">
            <a:extLst>
              <a:ext uri="{FF2B5EF4-FFF2-40B4-BE49-F238E27FC236}">
                <a16:creationId xmlns:a16="http://schemas.microsoft.com/office/drawing/2014/main" id="{5E0E4A95-DD78-1145-B0D1-8A231705D2BB}"/>
              </a:ext>
            </a:extLst>
          </p:cNvPr>
          <p:cNvPicPr>
            <a:picLocks noChangeAspect="1"/>
          </p:cNvPicPr>
          <p:nvPr/>
        </p:nvPicPr>
        <p:blipFill>
          <a:blip r:embed="rId9"/>
          <a:stretch>
            <a:fillRect/>
          </a:stretch>
        </p:blipFill>
        <p:spPr>
          <a:xfrm rot="5400000">
            <a:off x="2115153" y="5168681"/>
            <a:ext cx="1913239" cy="1434929"/>
          </a:xfrm>
          <a:prstGeom prst="rect">
            <a:avLst/>
          </a:prstGeom>
        </p:spPr>
      </p:pic>
      <p:pic>
        <p:nvPicPr>
          <p:cNvPr id="22" name="Picture 21">
            <a:extLst>
              <a:ext uri="{FF2B5EF4-FFF2-40B4-BE49-F238E27FC236}">
                <a16:creationId xmlns:a16="http://schemas.microsoft.com/office/drawing/2014/main" id="{E2714085-EFAE-7342-8491-584106A47099}"/>
              </a:ext>
            </a:extLst>
          </p:cNvPr>
          <p:cNvPicPr>
            <a:picLocks noChangeAspect="1"/>
          </p:cNvPicPr>
          <p:nvPr/>
        </p:nvPicPr>
        <p:blipFill>
          <a:blip r:embed="rId10"/>
          <a:stretch>
            <a:fillRect/>
          </a:stretch>
        </p:blipFill>
        <p:spPr>
          <a:xfrm>
            <a:off x="7418692" y="1744766"/>
            <a:ext cx="2064787" cy="1548589"/>
          </a:xfrm>
          <a:prstGeom prst="rect">
            <a:avLst/>
          </a:prstGeom>
        </p:spPr>
      </p:pic>
      <p:pic>
        <p:nvPicPr>
          <p:cNvPr id="24" name="Picture 23">
            <a:extLst>
              <a:ext uri="{FF2B5EF4-FFF2-40B4-BE49-F238E27FC236}">
                <a16:creationId xmlns:a16="http://schemas.microsoft.com/office/drawing/2014/main" id="{FAE2AE5A-8996-6644-A011-95DCE07EF370}"/>
              </a:ext>
            </a:extLst>
          </p:cNvPr>
          <p:cNvPicPr>
            <a:picLocks noChangeAspect="1"/>
          </p:cNvPicPr>
          <p:nvPr/>
        </p:nvPicPr>
        <p:blipFill>
          <a:blip r:embed="rId11"/>
          <a:stretch>
            <a:fillRect/>
          </a:stretch>
        </p:blipFill>
        <p:spPr>
          <a:xfrm>
            <a:off x="7346049" y="5041542"/>
            <a:ext cx="2137431" cy="1603073"/>
          </a:xfrm>
          <a:prstGeom prst="rect">
            <a:avLst/>
          </a:prstGeom>
        </p:spPr>
      </p:pic>
      <p:pic>
        <p:nvPicPr>
          <p:cNvPr id="26" name="Picture 25">
            <a:extLst>
              <a:ext uri="{FF2B5EF4-FFF2-40B4-BE49-F238E27FC236}">
                <a16:creationId xmlns:a16="http://schemas.microsoft.com/office/drawing/2014/main" id="{3C5D4046-A3A9-3647-986E-B68F61F0EE5F}"/>
              </a:ext>
            </a:extLst>
          </p:cNvPr>
          <p:cNvPicPr>
            <a:picLocks noChangeAspect="1"/>
          </p:cNvPicPr>
          <p:nvPr/>
        </p:nvPicPr>
        <p:blipFill>
          <a:blip r:embed="rId12"/>
          <a:stretch>
            <a:fillRect/>
          </a:stretch>
        </p:blipFill>
        <p:spPr>
          <a:xfrm>
            <a:off x="9577776" y="5041544"/>
            <a:ext cx="2374573" cy="1335697"/>
          </a:xfrm>
          <a:prstGeom prst="rect">
            <a:avLst/>
          </a:prstGeom>
        </p:spPr>
      </p:pic>
      <p:sp>
        <p:nvSpPr>
          <p:cNvPr id="27" name="TextBox 26">
            <a:extLst>
              <a:ext uri="{FF2B5EF4-FFF2-40B4-BE49-F238E27FC236}">
                <a16:creationId xmlns:a16="http://schemas.microsoft.com/office/drawing/2014/main" id="{A939C07A-BD58-BB49-8837-CFFF18A3A961}"/>
              </a:ext>
            </a:extLst>
          </p:cNvPr>
          <p:cNvSpPr txBox="1"/>
          <p:nvPr/>
        </p:nvSpPr>
        <p:spPr>
          <a:xfrm>
            <a:off x="12915900" y="3943351"/>
            <a:ext cx="184731" cy="379656"/>
          </a:xfrm>
          <a:prstGeom prst="rect">
            <a:avLst/>
          </a:prstGeom>
          <a:noFill/>
        </p:spPr>
        <p:txBody>
          <a:bodyPr wrap="none" rtlCol="0">
            <a:spAutoFit/>
          </a:bodyPr>
          <a:lstStyle/>
          <a:p>
            <a:endParaRPr lang="it-IT" sz="1867"/>
          </a:p>
        </p:txBody>
      </p:sp>
      <p:pic>
        <p:nvPicPr>
          <p:cNvPr id="29" name="Picture 28">
            <a:extLst>
              <a:ext uri="{FF2B5EF4-FFF2-40B4-BE49-F238E27FC236}">
                <a16:creationId xmlns:a16="http://schemas.microsoft.com/office/drawing/2014/main" id="{DFC449A3-C1F2-114C-B74B-9706F7427E91}"/>
              </a:ext>
            </a:extLst>
          </p:cNvPr>
          <p:cNvPicPr>
            <a:picLocks noChangeAspect="1"/>
          </p:cNvPicPr>
          <p:nvPr/>
        </p:nvPicPr>
        <p:blipFill>
          <a:blip r:embed="rId13"/>
          <a:stretch>
            <a:fillRect/>
          </a:stretch>
        </p:blipFill>
        <p:spPr>
          <a:xfrm>
            <a:off x="4116633" y="3717043"/>
            <a:ext cx="1616643" cy="1212483"/>
          </a:xfrm>
          <a:prstGeom prst="rect">
            <a:avLst/>
          </a:prstGeom>
        </p:spPr>
      </p:pic>
      <p:pic>
        <p:nvPicPr>
          <p:cNvPr id="31" name="Picture 30">
            <a:extLst>
              <a:ext uri="{FF2B5EF4-FFF2-40B4-BE49-F238E27FC236}">
                <a16:creationId xmlns:a16="http://schemas.microsoft.com/office/drawing/2014/main" id="{DC892DC4-150C-3F4C-8228-85CF6359CCA4}"/>
              </a:ext>
            </a:extLst>
          </p:cNvPr>
          <p:cNvPicPr>
            <a:picLocks noChangeAspect="1"/>
          </p:cNvPicPr>
          <p:nvPr/>
        </p:nvPicPr>
        <p:blipFill>
          <a:blip r:embed="rId14"/>
          <a:stretch>
            <a:fillRect/>
          </a:stretch>
        </p:blipFill>
        <p:spPr>
          <a:xfrm>
            <a:off x="7954109" y="3342837"/>
            <a:ext cx="2745220" cy="1831576"/>
          </a:xfrm>
          <a:prstGeom prst="rect">
            <a:avLst/>
          </a:prstGeom>
        </p:spPr>
      </p:pic>
      <p:pic>
        <p:nvPicPr>
          <p:cNvPr id="33" name="Picture 32">
            <a:extLst>
              <a:ext uri="{FF2B5EF4-FFF2-40B4-BE49-F238E27FC236}">
                <a16:creationId xmlns:a16="http://schemas.microsoft.com/office/drawing/2014/main" id="{CD51EDA1-34D8-C34D-85BC-D9D2174BC7B6}"/>
              </a:ext>
            </a:extLst>
          </p:cNvPr>
          <p:cNvPicPr>
            <a:picLocks noChangeAspect="1"/>
          </p:cNvPicPr>
          <p:nvPr/>
        </p:nvPicPr>
        <p:blipFill>
          <a:blip r:embed="rId15"/>
          <a:stretch>
            <a:fillRect/>
          </a:stretch>
        </p:blipFill>
        <p:spPr>
          <a:xfrm rot="5400000">
            <a:off x="-148142" y="397879"/>
            <a:ext cx="2369169" cy="1776877"/>
          </a:xfrm>
          <a:prstGeom prst="rect">
            <a:avLst/>
          </a:prstGeom>
        </p:spPr>
      </p:pic>
      <p:pic>
        <p:nvPicPr>
          <p:cNvPr id="37" name="Picture 36">
            <a:extLst>
              <a:ext uri="{FF2B5EF4-FFF2-40B4-BE49-F238E27FC236}">
                <a16:creationId xmlns:a16="http://schemas.microsoft.com/office/drawing/2014/main" id="{59509197-85E7-A94B-B2AA-D663C0D31E3A}"/>
              </a:ext>
            </a:extLst>
          </p:cNvPr>
          <p:cNvPicPr>
            <a:picLocks noChangeAspect="1"/>
          </p:cNvPicPr>
          <p:nvPr/>
        </p:nvPicPr>
        <p:blipFill>
          <a:blip r:embed="rId16"/>
          <a:stretch>
            <a:fillRect/>
          </a:stretch>
        </p:blipFill>
        <p:spPr>
          <a:xfrm>
            <a:off x="5194641" y="4436947"/>
            <a:ext cx="2058960" cy="1544220"/>
          </a:xfrm>
          <a:prstGeom prst="rect">
            <a:avLst/>
          </a:prstGeom>
        </p:spPr>
      </p:pic>
      <p:pic>
        <p:nvPicPr>
          <p:cNvPr id="39" name="Picture 38">
            <a:extLst>
              <a:ext uri="{FF2B5EF4-FFF2-40B4-BE49-F238E27FC236}">
                <a16:creationId xmlns:a16="http://schemas.microsoft.com/office/drawing/2014/main" id="{665111DA-DBF3-4B4E-8325-D507F34D1C3A}"/>
              </a:ext>
            </a:extLst>
          </p:cNvPr>
          <p:cNvPicPr>
            <a:picLocks noChangeAspect="1"/>
          </p:cNvPicPr>
          <p:nvPr/>
        </p:nvPicPr>
        <p:blipFill>
          <a:blip r:embed="rId17"/>
          <a:stretch>
            <a:fillRect/>
          </a:stretch>
        </p:blipFill>
        <p:spPr>
          <a:xfrm>
            <a:off x="5682161" y="3194468"/>
            <a:ext cx="1396081" cy="1396081"/>
          </a:xfrm>
          <a:prstGeom prst="rect">
            <a:avLst/>
          </a:prstGeom>
        </p:spPr>
      </p:pic>
      <p:pic>
        <p:nvPicPr>
          <p:cNvPr id="41" name="Picture 40">
            <a:extLst>
              <a:ext uri="{FF2B5EF4-FFF2-40B4-BE49-F238E27FC236}">
                <a16:creationId xmlns:a16="http://schemas.microsoft.com/office/drawing/2014/main" id="{0C1CCA7C-58A8-9040-997A-B38BFB2250E0}"/>
              </a:ext>
            </a:extLst>
          </p:cNvPr>
          <p:cNvPicPr>
            <a:picLocks noChangeAspect="1"/>
          </p:cNvPicPr>
          <p:nvPr/>
        </p:nvPicPr>
        <p:blipFill>
          <a:blip r:embed="rId18"/>
          <a:stretch>
            <a:fillRect/>
          </a:stretch>
        </p:blipFill>
        <p:spPr>
          <a:xfrm>
            <a:off x="5497920" y="5429539"/>
            <a:ext cx="1428461" cy="1428461"/>
          </a:xfrm>
          <a:prstGeom prst="rect">
            <a:avLst/>
          </a:prstGeom>
        </p:spPr>
      </p:pic>
      <p:pic>
        <p:nvPicPr>
          <p:cNvPr id="45" name="Picture 44">
            <a:extLst>
              <a:ext uri="{FF2B5EF4-FFF2-40B4-BE49-F238E27FC236}">
                <a16:creationId xmlns:a16="http://schemas.microsoft.com/office/drawing/2014/main" id="{16AE8114-DD78-2C4C-816C-A04EFDE8BC91}"/>
              </a:ext>
            </a:extLst>
          </p:cNvPr>
          <p:cNvPicPr>
            <a:picLocks noChangeAspect="1"/>
          </p:cNvPicPr>
          <p:nvPr/>
        </p:nvPicPr>
        <p:blipFill>
          <a:blip r:embed="rId19"/>
          <a:stretch>
            <a:fillRect/>
          </a:stretch>
        </p:blipFill>
        <p:spPr>
          <a:xfrm rot="10800000">
            <a:off x="126277" y="5249553"/>
            <a:ext cx="2124283" cy="1593212"/>
          </a:xfrm>
          <a:prstGeom prst="rect">
            <a:avLst/>
          </a:prstGeom>
        </p:spPr>
      </p:pic>
      <p:pic>
        <p:nvPicPr>
          <p:cNvPr id="6" name="Picture 5">
            <a:extLst>
              <a:ext uri="{FF2B5EF4-FFF2-40B4-BE49-F238E27FC236}">
                <a16:creationId xmlns:a16="http://schemas.microsoft.com/office/drawing/2014/main" id="{C0E10550-C19D-914F-A49B-37A3B3370B1F}"/>
              </a:ext>
            </a:extLst>
          </p:cNvPr>
          <p:cNvPicPr>
            <a:picLocks noChangeAspect="1"/>
          </p:cNvPicPr>
          <p:nvPr/>
        </p:nvPicPr>
        <p:blipFill>
          <a:blip r:embed="rId20"/>
          <a:stretch>
            <a:fillRect/>
          </a:stretch>
        </p:blipFill>
        <p:spPr>
          <a:xfrm>
            <a:off x="4476195" y="1447220"/>
            <a:ext cx="2285935" cy="1714451"/>
          </a:xfrm>
          <a:prstGeom prst="rect">
            <a:avLst/>
          </a:prstGeom>
        </p:spPr>
      </p:pic>
      <p:pic>
        <p:nvPicPr>
          <p:cNvPr id="20" name="Picture 19">
            <a:extLst>
              <a:ext uri="{FF2B5EF4-FFF2-40B4-BE49-F238E27FC236}">
                <a16:creationId xmlns:a16="http://schemas.microsoft.com/office/drawing/2014/main" id="{D860596E-437B-E447-9DD2-CBB4AF61E6EB}"/>
              </a:ext>
            </a:extLst>
          </p:cNvPr>
          <p:cNvPicPr>
            <a:picLocks noChangeAspect="1"/>
          </p:cNvPicPr>
          <p:nvPr/>
        </p:nvPicPr>
        <p:blipFill>
          <a:blip r:embed="rId21"/>
          <a:stretch>
            <a:fillRect/>
          </a:stretch>
        </p:blipFill>
        <p:spPr>
          <a:xfrm rot="5400000">
            <a:off x="8759251" y="527717"/>
            <a:ext cx="2220784" cy="1665588"/>
          </a:xfrm>
          <a:prstGeom prst="rect">
            <a:avLst/>
          </a:prstGeom>
        </p:spPr>
      </p:pic>
      <p:pic>
        <p:nvPicPr>
          <p:cNvPr id="10" name="Picture 9">
            <a:extLst>
              <a:ext uri="{FF2B5EF4-FFF2-40B4-BE49-F238E27FC236}">
                <a16:creationId xmlns:a16="http://schemas.microsoft.com/office/drawing/2014/main" id="{AC7046DD-8260-D24E-8315-397B49781B7B}"/>
              </a:ext>
            </a:extLst>
          </p:cNvPr>
          <p:cNvPicPr>
            <a:picLocks noChangeAspect="1"/>
          </p:cNvPicPr>
          <p:nvPr/>
        </p:nvPicPr>
        <p:blipFill>
          <a:blip r:embed="rId22"/>
          <a:stretch>
            <a:fillRect/>
          </a:stretch>
        </p:blipFill>
        <p:spPr>
          <a:xfrm rot="5400000">
            <a:off x="2995928" y="349867"/>
            <a:ext cx="1985067" cy="1488799"/>
          </a:xfrm>
          <a:prstGeom prst="rect">
            <a:avLst/>
          </a:prstGeom>
        </p:spPr>
      </p:pic>
    </p:spTree>
    <p:extLst>
      <p:ext uri="{BB962C8B-B14F-4D97-AF65-F5344CB8AC3E}">
        <p14:creationId xmlns:p14="http://schemas.microsoft.com/office/powerpoint/2010/main" val="8017566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8"/>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Novice and expert knowledge organisations tend to differ in two key ways:</a:t>
            </a:r>
            <a:endParaRPr sz="3000"/>
          </a:p>
          <a:p>
            <a:pPr marL="0" lvl="0" indent="0" algn="l" rtl="0">
              <a:spcBef>
                <a:spcPts val="600"/>
              </a:spcBef>
              <a:spcAft>
                <a:spcPts val="0"/>
              </a:spcAft>
              <a:buNone/>
            </a:pPr>
            <a:r>
              <a:rPr lang="en-US" sz="3000"/>
              <a:t>(i) the degree to which knowledge is sparsely versus richly connected</a:t>
            </a:r>
            <a:endParaRPr sz="3000"/>
          </a:p>
          <a:p>
            <a:pPr marL="0" lvl="0" indent="0" algn="l" rtl="0">
              <a:spcBef>
                <a:spcPts val="600"/>
              </a:spcBef>
              <a:spcAft>
                <a:spcPts val="0"/>
              </a:spcAft>
              <a:buNone/>
            </a:pPr>
            <a:r>
              <a:rPr lang="en-US" sz="3000"/>
              <a:t>(ii) and the extent to which those connections are superficial versus meaningful.</a:t>
            </a:r>
            <a:endParaRPr sz="3000"/>
          </a:p>
          <a:p>
            <a:pPr marL="0" lvl="0" indent="0" algn="r" rtl="0">
              <a:spcBef>
                <a:spcPts val="600"/>
              </a:spcBef>
              <a:spcAft>
                <a:spcPts val="0"/>
              </a:spcAft>
              <a:buNone/>
            </a:pPr>
            <a:endParaRPr/>
          </a:p>
          <a:p>
            <a:pPr marL="0" lvl="0" indent="0" algn="r" rtl="0">
              <a:spcBef>
                <a:spcPts val="600"/>
              </a:spcBef>
              <a:spcAft>
                <a:spcPts val="600"/>
              </a:spcAft>
              <a:buNone/>
            </a:pPr>
            <a:r>
              <a:rPr lang="en-US" i="1"/>
              <a:t>Ambrose et al. in How learning works</a:t>
            </a:r>
            <a:endParaRPr i="1"/>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0"/>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Challenge: </a:t>
            </a:r>
            <a:r>
              <a:rPr lang="en-US">
                <a:solidFill>
                  <a:schemeClr val="accent3"/>
                </a:solidFill>
              </a:rPr>
              <a:t>Adult learning or andragogy (10 min)</a:t>
            </a:r>
            <a:endParaRPr b="1">
              <a:solidFill>
                <a:schemeClr val="accent3"/>
              </a:solidFill>
            </a:endParaRPr>
          </a:p>
        </p:txBody>
      </p:sp>
      <p:sp>
        <p:nvSpPr>
          <p:cNvPr id="211" name="Google Shape;211;p30"/>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What learner are you today?</a:t>
            </a:r>
            <a:endParaRPr sz="3000"/>
          </a:p>
          <a:p>
            <a:pPr marL="457200" lvl="0" indent="-419100" algn="l" rtl="0">
              <a:spcBef>
                <a:spcPts val="0"/>
              </a:spcBef>
              <a:spcAft>
                <a:spcPts val="0"/>
              </a:spcAft>
              <a:buSzPts val="3000"/>
              <a:buChar char="•"/>
            </a:pPr>
            <a:r>
              <a:rPr lang="en-US" sz="3000"/>
              <a:t>Think about your experience as a learner when you were at school, and now in this course;</a:t>
            </a:r>
            <a:endParaRPr sz="3000"/>
          </a:p>
          <a:p>
            <a:pPr marL="457200" lvl="0" indent="-419100" algn="l" rtl="0">
              <a:spcBef>
                <a:spcPts val="0"/>
              </a:spcBef>
              <a:spcAft>
                <a:spcPts val="0"/>
              </a:spcAft>
              <a:buSzPts val="3000"/>
              <a:buChar char="•"/>
            </a:pPr>
            <a:r>
              <a:rPr lang="en-US" sz="3000"/>
              <a:t>Write one thing in which you feel different as a learner today from the learner you were at school;</a:t>
            </a:r>
            <a:endParaRPr sz="3000"/>
          </a:p>
          <a:p>
            <a:pPr marL="457200" lvl="0" indent="-419100" algn="l" rtl="0">
              <a:spcBef>
                <a:spcPts val="0"/>
              </a:spcBef>
              <a:spcAft>
                <a:spcPts val="0"/>
              </a:spcAft>
              <a:buSzPts val="3000"/>
              <a:buChar char="•"/>
            </a:pPr>
            <a:r>
              <a:rPr lang="en-US" sz="3000"/>
              <a:t>Write it to the GDoc.</a:t>
            </a:r>
            <a:endParaRPr sz="3000"/>
          </a:p>
          <a:p>
            <a:pPr marL="0" lvl="0" indent="0" algn="l" rtl="0">
              <a:spcBef>
                <a:spcPts val="600"/>
              </a:spcBef>
              <a:spcAft>
                <a:spcPts val="600"/>
              </a:spcAft>
              <a:buNone/>
            </a:pPr>
            <a:endParaRPr sz="3000"/>
          </a:p>
        </p:txBody>
      </p:sp>
    </p:spTree>
    <p:extLst>
      <p:ext uri="{BB962C8B-B14F-4D97-AF65-F5344CB8AC3E}">
        <p14:creationId xmlns:p14="http://schemas.microsoft.com/office/powerpoint/2010/main" val="15142195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t>1. are internally motivated</a:t>
            </a:r>
            <a:endParaRPr sz="2800"/>
          </a:p>
          <a:p>
            <a:pPr marL="50800" lvl="0" indent="0" algn="l" rtl="0">
              <a:spcBef>
                <a:spcPts val="0"/>
              </a:spcBef>
              <a:spcAft>
                <a:spcPts val="0"/>
              </a:spcAft>
              <a:buSzPts val="2800"/>
              <a:buNone/>
            </a:pPr>
            <a:r>
              <a:rPr lang="en-US" sz="2800">
                <a:solidFill>
                  <a:schemeClr val="bg1"/>
                </a:solidFill>
              </a:rPr>
              <a:t>2. prefer to be active in decisions relating to their learning</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3. they bring a lot of prior knowledge and experience to learning</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4. need to have new knowledge linked with existing information</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5. are goal-oriented (so learning for learning's sake is unsatisfactory) * prefer learning what is authentic and directly relevant to their work or existing interests</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6. are more practical learners, wanting to be able to apply what is learned</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28202264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t>2. prefer to be active in decisions relating to their learning</a:t>
            </a:r>
            <a:endParaRPr sz="2800"/>
          </a:p>
          <a:p>
            <a:pPr marL="50800" lvl="0" indent="0" algn="l" rtl="0">
              <a:spcBef>
                <a:spcPts val="0"/>
              </a:spcBef>
              <a:spcAft>
                <a:spcPts val="0"/>
              </a:spcAft>
              <a:buSzPts val="2800"/>
              <a:buNone/>
            </a:pPr>
            <a:r>
              <a:rPr lang="en-US" sz="2800">
                <a:solidFill>
                  <a:schemeClr val="bg1"/>
                </a:solidFill>
              </a:rPr>
              <a:t>3. they bring a lot of prior knowledge and experience to learning</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4. need to have new knowledge linked with existing information</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5. are goal-oriented (so learning for learning's sake is unsatisfactory) * prefer learning what is authentic and directly relevant to their work or existing interests</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6. are more practical learners, wanting to be able to apply what is learned</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32120576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2. prefer to be active in decisions relating to their learning</a:t>
            </a:r>
            <a:endParaRPr sz="2800">
              <a:solidFill>
                <a:schemeClr val="bg1">
                  <a:lumMod val="85000"/>
                </a:schemeClr>
              </a:solidFill>
            </a:endParaRPr>
          </a:p>
          <a:p>
            <a:pPr marL="50800" lvl="0" indent="0" algn="l" rtl="0">
              <a:spcBef>
                <a:spcPts val="0"/>
              </a:spcBef>
              <a:spcAft>
                <a:spcPts val="0"/>
              </a:spcAft>
              <a:buSzPts val="2800"/>
              <a:buNone/>
            </a:pPr>
            <a:r>
              <a:rPr lang="en-US" sz="2800"/>
              <a:t>3. they bring a lot of prior knowledge and experience to learning</a:t>
            </a:r>
            <a:endParaRPr sz="2800"/>
          </a:p>
          <a:p>
            <a:pPr marL="50800" lvl="0" indent="0" algn="l" rtl="0">
              <a:spcBef>
                <a:spcPts val="0"/>
              </a:spcBef>
              <a:spcAft>
                <a:spcPts val="0"/>
              </a:spcAft>
              <a:buSzPts val="2800"/>
              <a:buNone/>
            </a:pPr>
            <a:r>
              <a:rPr lang="en-US" sz="2800">
                <a:solidFill>
                  <a:schemeClr val="bg1"/>
                </a:solidFill>
              </a:rPr>
              <a:t>4. need to have new knowledge linked with existing information</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5. are goal-oriented (so learning for learning's sake is unsatisfactory) * prefer learning what is authentic and directly relevant to their work or existing interests</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6. are more practical learners, wanting to be able to apply what is learned</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26446154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2. prefer to be active in decisions relating to their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3. they bring a lot of prior knowledge and experience to learning</a:t>
            </a:r>
            <a:endParaRPr sz="2800">
              <a:solidFill>
                <a:schemeClr val="bg1">
                  <a:lumMod val="85000"/>
                </a:schemeClr>
              </a:solidFill>
            </a:endParaRPr>
          </a:p>
          <a:p>
            <a:pPr marL="50800" lvl="0" indent="0" algn="l" rtl="0">
              <a:spcBef>
                <a:spcPts val="0"/>
              </a:spcBef>
              <a:spcAft>
                <a:spcPts val="0"/>
              </a:spcAft>
              <a:buSzPts val="2800"/>
              <a:buNone/>
            </a:pPr>
            <a:r>
              <a:rPr lang="en-US" sz="2800"/>
              <a:t>4. need to have new knowledge linked with existing information</a:t>
            </a:r>
            <a:endParaRPr sz="2800"/>
          </a:p>
          <a:p>
            <a:pPr marL="50800" lvl="0" indent="0" algn="l" rtl="0">
              <a:spcBef>
                <a:spcPts val="0"/>
              </a:spcBef>
              <a:spcAft>
                <a:spcPts val="0"/>
              </a:spcAft>
              <a:buSzPts val="2800"/>
              <a:buNone/>
            </a:pPr>
            <a:r>
              <a:rPr lang="en-US" sz="2800">
                <a:solidFill>
                  <a:schemeClr val="bg1"/>
                </a:solidFill>
              </a:rPr>
              <a:t>5. are goal-oriented (so learning for learning's sake is unsatisfactory) * prefer learning what is authentic and directly relevant to their work or existing interests</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6. are more practical learners, wanting to be able to apply what is learned</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25079407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2. prefer to be active in decisions relating to their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3. they bring a lot of prior knowledge and experience to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4. need to have new knowledge linked with existing information</a:t>
            </a:r>
            <a:endParaRPr sz="2800">
              <a:solidFill>
                <a:schemeClr val="bg1">
                  <a:lumMod val="85000"/>
                </a:schemeClr>
              </a:solidFill>
            </a:endParaRPr>
          </a:p>
          <a:p>
            <a:pPr marL="50800" lvl="0" indent="0" algn="l" rtl="0">
              <a:spcBef>
                <a:spcPts val="0"/>
              </a:spcBef>
              <a:spcAft>
                <a:spcPts val="0"/>
              </a:spcAft>
              <a:buSzPts val="2800"/>
              <a:buNone/>
            </a:pPr>
            <a:r>
              <a:rPr lang="en-US" sz="2800"/>
              <a:t>5. are goal-oriented (so learning for learning's sake is unsatisfactory) * prefer learning what is authentic and directly relevant to their work or existing interests</a:t>
            </a:r>
            <a:endParaRPr sz="2800"/>
          </a:p>
          <a:p>
            <a:pPr marL="50800" lvl="0" indent="0" algn="l" rtl="0">
              <a:spcBef>
                <a:spcPts val="0"/>
              </a:spcBef>
              <a:spcAft>
                <a:spcPts val="0"/>
              </a:spcAft>
              <a:buSzPts val="2800"/>
              <a:buNone/>
            </a:pPr>
            <a:r>
              <a:rPr lang="en-US" sz="2800">
                <a:solidFill>
                  <a:schemeClr val="bg1"/>
                </a:solidFill>
              </a:rPr>
              <a:t>6. are more practical learners, wanting to be able to apply what is learned</a:t>
            </a:r>
            <a:endParaRPr sz="2800">
              <a:solidFill>
                <a:schemeClr val="bg1"/>
              </a:solidFill>
            </a:endParaRPr>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32793376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2. prefer to be active in decisions relating to their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3. they bring a lot of prior knowledge and experience to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4. need to have new knowledge linked with existing information</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5. are goal-oriented (so learning for learning's sake is unsatisfactory) * prefer learning what is authentic and directly relevant to their work or existing interests</a:t>
            </a:r>
            <a:endParaRPr sz="2800">
              <a:solidFill>
                <a:schemeClr val="bg1">
                  <a:lumMod val="85000"/>
                </a:schemeClr>
              </a:solidFill>
            </a:endParaRPr>
          </a:p>
          <a:p>
            <a:pPr marL="50800" lvl="0" indent="0" algn="l" rtl="0">
              <a:spcBef>
                <a:spcPts val="0"/>
              </a:spcBef>
              <a:spcAft>
                <a:spcPts val="0"/>
              </a:spcAft>
              <a:buSzPts val="2800"/>
              <a:buNone/>
            </a:pPr>
            <a:r>
              <a:rPr lang="en-US" sz="2800"/>
              <a:t>6. are more practical learners, wanting to be able to apply what is learned</a:t>
            </a:r>
            <a:endParaRPr sz="2800"/>
          </a:p>
          <a:p>
            <a:pPr marL="50800" lvl="0" indent="0" algn="l" rtl="0">
              <a:spcBef>
                <a:spcPts val="0"/>
              </a:spcBef>
              <a:spcAft>
                <a:spcPts val="0"/>
              </a:spcAft>
              <a:buSzPts val="2800"/>
              <a:buNone/>
            </a:pPr>
            <a:r>
              <a:rPr lang="en-US" sz="2800">
                <a:solidFill>
                  <a:schemeClr val="bg1"/>
                </a:solidFill>
              </a:rPr>
              <a:t>7. prefer to be treated as partners in the learning experience</a:t>
            </a:r>
            <a:endParaRPr sz="2800">
              <a:solidFill>
                <a:schemeClr val="bg1"/>
              </a:solidFill>
            </a:endParaRPr>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12874143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Compared to children, adults:</a:t>
            </a:r>
            <a:endParaRPr>
              <a:solidFill>
                <a:schemeClr val="accent3"/>
              </a:solidFill>
            </a:endParaRPr>
          </a:p>
        </p:txBody>
      </p:sp>
      <p:sp>
        <p:nvSpPr>
          <p:cNvPr id="218" name="Google Shape;218;p31"/>
          <p:cNvSpPr txBox="1">
            <a:spLocks noGrp="1"/>
          </p:cNvSpPr>
          <p:nvPr>
            <p:ph type="body" idx="1"/>
          </p:nvPr>
        </p:nvSpPr>
        <p:spPr>
          <a:xfrm>
            <a:off x="719667" y="1212767"/>
            <a:ext cx="10871100" cy="4351200"/>
          </a:xfrm>
          <a:prstGeom prst="rect">
            <a:avLst/>
          </a:prstGeom>
        </p:spPr>
        <p:txBody>
          <a:bodyPr spcFirstLastPara="1" wrap="square" lIns="0" tIns="0" rIns="0" bIns="0" anchor="t" anchorCtr="0">
            <a:noAutofit/>
          </a:bodyPr>
          <a:lstStyle/>
          <a:p>
            <a:pPr marL="50800" lvl="0" indent="0" algn="l" rtl="0">
              <a:spcBef>
                <a:spcPts val="480"/>
              </a:spcBef>
              <a:spcAft>
                <a:spcPts val="0"/>
              </a:spcAft>
              <a:buSzPts val="2800"/>
              <a:buNone/>
            </a:pPr>
            <a:r>
              <a:rPr lang="en-US" sz="2800">
                <a:solidFill>
                  <a:schemeClr val="bg1">
                    <a:lumMod val="85000"/>
                  </a:schemeClr>
                </a:solidFill>
              </a:rPr>
              <a:t>1. are internally motivated</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2. prefer to be active in decisions relating to their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3. they bring a lot of prior knowledge and experience to learning</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4. need to have new knowledge linked with existing information</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5. are goal-oriented (so learning for learning's sake is unsatisfactory) * prefer learning what is authentic and directly relevant to their work or existing interests</a:t>
            </a:r>
            <a:endParaRPr sz="2800">
              <a:solidFill>
                <a:schemeClr val="bg1">
                  <a:lumMod val="85000"/>
                </a:schemeClr>
              </a:solidFill>
            </a:endParaRPr>
          </a:p>
          <a:p>
            <a:pPr marL="50800" lvl="0" indent="0" algn="l" rtl="0">
              <a:spcBef>
                <a:spcPts val="0"/>
              </a:spcBef>
              <a:spcAft>
                <a:spcPts val="0"/>
              </a:spcAft>
              <a:buSzPts val="2800"/>
              <a:buNone/>
            </a:pPr>
            <a:r>
              <a:rPr lang="en-US" sz="2800">
                <a:solidFill>
                  <a:schemeClr val="bg1">
                    <a:lumMod val="85000"/>
                  </a:schemeClr>
                </a:solidFill>
              </a:rPr>
              <a:t>6. are more practical learners, wanting to be able to apply what is learned</a:t>
            </a:r>
            <a:endParaRPr sz="2800">
              <a:solidFill>
                <a:schemeClr val="bg1">
                  <a:lumMod val="85000"/>
                </a:schemeClr>
              </a:solidFill>
            </a:endParaRPr>
          </a:p>
          <a:p>
            <a:pPr marL="50800" lvl="0" indent="0" algn="l" rtl="0">
              <a:spcBef>
                <a:spcPts val="0"/>
              </a:spcBef>
              <a:spcAft>
                <a:spcPts val="0"/>
              </a:spcAft>
              <a:buSzPts val="2800"/>
              <a:buNone/>
            </a:pPr>
            <a:r>
              <a:rPr lang="en-US" sz="2800"/>
              <a:t>7. prefer to be treated as partners in the learning experience</a:t>
            </a:r>
            <a:endParaRPr sz="2800"/>
          </a:p>
          <a:p>
            <a:pPr marL="457200" lvl="0" indent="0" algn="l" rtl="0">
              <a:spcBef>
                <a:spcPts val="600"/>
              </a:spcBef>
              <a:spcAft>
                <a:spcPts val="600"/>
              </a:spcAft>
              <a:buNone/>
            </a:pPr>
            <a:endParaRPr sz="2800"/>
          </a:p>
        </p:txBody>
      </p:sp>
    </p:spTree>
    <p:extLst>
      <p:ext uri="{BB962C8B-B14F-4D97-AF65-F5344CB8AC3E}">
        <p14:creationId xmlns:p14="http://schemas.microsoft.com/office/powerpoint/2010/main" val="25668322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E4F5D-97FB-8545-A527-C333CD4D9FBD}"/>
              </a:ext>
            </a:extLst>
          </p:cNvPr>
          <p:cNvSpPr>
            <a:spLocks noGrp="1"/>
          </p:cNvSpPr>
          <p:nvPr>
            <p:ph type="title"/>
          </p:nvPr>
        </p:nvSpPr>
        <p:spPr/>
        <p:txBody>
          <a:bodyPr/>
          <a:lstStyle/>
          <a:p>
            <a:r>
              <a:rPr lang="it-IT" sz="3600" b="1"/>
              <a:t>Episode 3: What facilitates and what hinders learning? </a:t>
            </a:r>
          </a:p>
        </p:txBody>
      </p:sp>
      <p:sp>
        <p:nvSpPr>
          <p:cNvPr id="3" name="Text Placeholder 2">
            <a:extLst>
              <a:ext uri="{FF2B5EF4-FFF2-40B4-BE49-F238E27FC236}">
                <a16:creationId xmlns:a16="http://schemas.microsoft.com/office/drawing/2014/main" id="{C9367F2E-3A0D-2849-A284-305EE6F0DE3E}"/>
              </a:ext>
            </a:extLst>
          </p:cNvPr>
          <p:cNvSpPr>
            <a:spLocks noGrp="1"/>
          </p:cNvSpPr>
          <p:nvPr>
            <p:ph type="body" idx="1"/>
          </p:nvPr>
        </p:nvSpPr>
        <p:spPr/>
        <p:txBody>
          <a:bodyPr/>
          <a:lstStyle/>
          <a:p>
            <a:r>
              <a:rPr lang="en-US" sz="3200">
                <a:solidFill>
                  <a:schemeClr val="accent3"/>
                </a:solidFill>
              </a:rPr>
              <a:t>Learners' prior knowledge and misconceptions</a:t>
            </a:r>
          </a:p>
          <a:p>
            <a:r>
              <a:rPr lang="en-US" sz="3200">
                <a:solidFill>
                  <a:schemeClr val="accent3"/>
                </a:solidFill>
              </a:rPr>
              <a:t>Working memory, long term memory and learning</a:t>
            </a:r>
          </a:p>
          <a:p>
            <a:r>
              <a:rPr lang="en-US" sz="3200">
                <a:solidFill>
                  <a:schemeClr val="accent3"/>
                </a:solidFill>
              </a:rPr>
              <a:t>What can we do to make room in working memory?</a:t>
            </a:r>
          </a:p>
          <a:p>
            <a:r>
              <a:rPr lang="en-US" sz="3200">
                <a:solidFill>
                  <a:schemeClr val="accent3"/>
                </a:solidFill>
                <a:latin typeface="Corbel" panose="020B0503020204020204" pitchFamily="34" charset="0"/>
              </a:rPr>
              <a:t>Cognitive load</a:t>
            </a:r>
          </a:p>
          <a:p>
            <a:r>
              <a:rPr lang="en-US" sz="3200">
                <a:solidFill>
                  <a:schemeClr val="accent3"/>
                </a:solidFill>
              </a:rPr>
              <a:t>Active learning</a:t>
            </a:r>
          </a:p>
          <a:p>
            <a:r>
              <a:rPr lang="en-US" sz="3200">
                <a:solidFill>
                  <a:schemeClr val="accent3"/>
                </a:solidFill>
              </a:rPr>
              <a:t>Motivation and demotivation </a:t>
            </a:r>
          </a:p>
          <a:p>
            <a:endParaRPr lang="it-IT" sz="3200"/>
          </a:p>
        </p:txBody>
      </p:sp>
    </p:spTree>
    <p:extLst>
      <p:ext uri="{BB962C8B-B14F-4D97-AF65-F5344CB8AC3E}">
        <p14:creationId xmlns:p14="http://schemas.microsoft.com/office/powerpoint/2010/main" val="3015932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94E5F-A057-EC4E-9EA7-18C208A43D8A}"/>
              </a:ext>
            </a:extLst>
          </p:cNvPr>
          <p:cNvSpPr>
            <a:spLocks noGrp="1"/>
          </p:cNvSpPr>
          <p:nvPr>
            <p:ph type="title"/>
          </p:nvPr>
        </p:nvSpPr>
        <p:spPr>
          <a:xfrm>
            <a:off x="711200" y="706354"/>
            <a:ext cx="10871200" cy="503238"/>
          </a:xfrm>
        </p:spPr>
        <p:txBody>
          <a:bodyPr/>
          <a:lstStyle/>
          <a:p>
            <a:r>
              <a:rPr lang="it-IT"/>
              <a:t>Challenge: your intro (3 min + 1 min for each of you)</a:t>
            </a:r>
          </a:p>
        </p:txBody>
      </p:sp>
      <p:sp>
        <p:nvSpPr>
          <p:cNvPr id="3" name="Text Placeholder 2">
            <a:extLst>
              <a:ext uri="{FF2B5EF4-FFF2-40B4-BE49-F238E27FC236}">
                <a16:creationId xmlns:a16="http://schemas.microsoft.com/office/drawing/2014/main" id="{BCC296CF-150B-6B46-B753-953390C584DD}"/>
              </a:ext>
            </a:extLst>
          </p:cNvPr>
          <p:cNvSpPr>
            <a:spLocks noGrp="1"/>
          </p:cNvSpPr>
          <p:nvPr>
            <p:ph type="body" idx="1"/>
          </p:nvPr>
        </p:nvSpPr>
        <p:spPr/>
        <p:txBody>
          <a:bodyPr/>
          <a:lstStyle/>
          <a:p>
            <a:r>
              <a:rPr lang="it-IT"/>
              <a:t>Take 3 min to think about 3 keywords that represent you (could be adjectives, interests, research topics, personal characteristics, etc)</a:t>
            </a:r>
          </a:p>
          <a:p>
            <a:r>
              <a:rPr lang="it-IT"/>
              <a:t>Introduce yourself telling us: </a:t>
            </a:r>
          </a:p>
          <a:p>
            <a:pPr lvl="1"/>
            <a:r>
              <a:rPr lang="it-IT"/>
              <a:t>your name</a:t>
            </a:r>
          </a:p>
          <a:p>
            <a:pPr lvl="1"/>
            <a:r>
              <a:rPr lang="it-IT"/>
              <a:t>your affiliation / country</a:t>
            </a:r>
          </a:p>
          <a:p>
            <a:pPr lvl="1"/>
            <a:r>
              <a:rPr lang="it-IT"/>
              <a:t>The 3 keywords representing you</a:t>
            </a:r>
          </a:p>
          <a:p>
            <a:pPr lvl="1"/>
            <a:r>
              <a:rPr lang="it-IT"/>
              <a:t>One thing you are proud of</a:t>
            </a:r>
          </a:p>
        </p:txBody>
      </p:sp>
    </p:spTree>
    <p:extLst>
      <p:ext uri="{BB962C8B-B14F-4D97-AF65-F5344CB8AC3E}">
        <p14:creationId xmlns:p14="http://schemas.microsoft.com/office/powerpoint/2010/main" val="26061772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9"/>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Learners' prior knowledge and misconceptions</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44" name="Google Shape;344;p49"/>
          <p:cNvSpPr txBox="1">
            <a:spLocks noGrp="1"/>
          </p:cNvSpPr>
          <p:nvPr>
            <p:ph type="body" idx="1"/>
          </p:nvPr>
        </p:nvSpPr>
        <p:spPr>
          <a:xfrm>
            <a:off x="711200" y="1525601"/>
            <a:ext cx="10871100" cy="3488700"/>
          </a:xfrm>
          <a:prstGeom prst="rect">
            <a:avLst/>
          </a:prstGeom>
        </p:spPr>
        <p:txBody>
          <a:bodyPr spcFirstLastPara="1" wrap="square" lIns="0" tIns="0" rIns="0" bIns="0" anchor="t" anchorCtr="0">
            <a:noAutofit/>
          </a:bodyPr>
          <a:lstStyle/>
          <a:p>
            <a:pPr marL="0" lvl="0" indent="0" algn="l" rtl="0">
              <a:spcBef>
                <a:spcPts val="480"/>
              </a:spcBef>
              <a:spcAft>
                <a:spcPts val="0"/>
              </a:spcAft>
              <a:buClr>
                <a:schemeClr val="dk1"/>
              </a:buClr>
              <a:buSzPts val="1100"/>
              <a:buFont typeface="Arial"/>
              <a:buNone/>
            </a:pPr>
            <a:endParaRPr sz="3000"/>
          </a:p>
          <a:p>
            <a:pPr marL="0" lvl="0" indent="0" algn="l" rtl="0">
              <a:spcBef>
                <a:spcPts val="600"/>
              </a:spcBef>
              <a:spcAft>
                <a:spcPts val="0"/>
              </a:spcAft>
              <a:buNone/>
            </a:pPr>
            <a:r>
              <a:rPr lang="en-US" sz="3000"/>
              <a:t>Principle </a:t>
            </a:r>
            <a:r>
              <a:rPr lang="en-US" sz="3000" b="1">
                <a:solidFill>
                  <a:schemeClr val="dk2"/>
                </a:solidFill>
              </a:rPr>
              <a:t>P1</a:t>
            </a:r>
            <a:r>
              <a:rPr lang="en-US" sz="3000"/>
              <a:t>: Students' prior knowledge can help or hinder learning.</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0"/>
              </a:spcAft>
              <a:buClr>
                <a:schemeClr val="dk1"/>
              </a:buClr>
              <a:buSzPts val="1100"/>
              <a:buFont typeface="Arial"/>
              <a:buNone/>
            </a:pPr>
            <a:r>
              <a:rPr lang="en-US" sz="3000"/>
              <a:t>Principle </a:t>
            </a:r>
            <a:r>
              <a:rPr lang="en-US" sz="3000" b="1">
                <a:solidFill>
                  <a:schemeClr val="dk2"/>
                </a:solidFill>
              </a:rPr>
              <a:t>P2</a:t>
            </a:r>
            <a:r>
              <a:rPr lang="en-US" sz="3000"/>
              <a:t>: How students organise knowledge influences how they learn and apply what they know.</a:t>
            </a:r>
            <a:endParaRPr sz="3000"/>
          </a:p>
          <a:p>
            <a:pPr marL="0" lvl="0" indent="0" algn="l" rtl="0">
              <a:spcBef>
                <a:spcPts val="600"/>
              </a:spcBef>
              <a:spcAft>
                <a:spcPts val="600"/>
              </a:spcAft>
              <a:buNone/>
            </a:pPr>
            <a:endParaRPr sz="300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0"/>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3 main classes of misconceptions</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51" name="Google Shape;351;p50"/>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b="1">
                <a:solidFill>
                  <a:schemeClr val="dk2"/>
                </a:solidFill>
              </a:rPr>
              <a:t>Simple factual errors</a:t>
            </a:r>
            <a:r>
              <a:rPr lang="en-US" sz="3000"/>
              <a:t>: These are the easiest to correct.</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0"/>
              </a:spcAft>
              <a:buNone/>
            </a:pPr>
            <a:r>
              <a:rPr lang="en-US" sz="3000" b="1">
                <a:solidFill>
                  <a:schemeClr val="dk2"/>
                </a:solidFill>
              </a:rPr>
              <a:t>Broken models</a:t>
            </a:r>
            <a:r>
              <a:rPr lang="en-US" sz="3000"/>
              <a:t>: We can address these by having learners reason through examples to see contradictions.</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0"/>
              </a:spcAft>
              <a:buClr>
                <a:schemeClr val="dk1"/>
              </a:buClr>
              <a:buSzPts val="1100"/>
              <a:buFont typeface="Arial"/>
              <a:buNone/>
            </a:pPr>
            <a:r>
              <a:rPr lang="en-US" sz="3000" b="1">
                <a:solidFill>
                  <a:schemeClr val="dk2"/>
                </a:solidFill>
              </a:rPr>
              <a:t>Fundamental beliefs</a:t>
            </a:r>
            <a:r>
              <a:rPr lang="en-US" sz="3000"/>
              <a:t>: These beliefs are deeply connected to the learner’s social identity and are the hardest to change.</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600"/>
              </a:spcAft>
              <a:buNone/>
            </a:pPr>
            <a:endParaRPr sz="300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51"/>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Exposing misconceptions</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58" name="Google Shape;358;p51"/>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600"/>
              </a:spcAft>
              <a:buNone/>
            </a:pPr>
            <a:r>
              <a:rPr lang="en-US" sz="3000"/>
              <a:t>Misconceptions can be managed through </a:t>
            </a:r>
            <a:r>
              <a:rPr lang="en-US" sz="3000" b="1">
                <a:solidFill>
                  <a:schemeClr val="dk2"/>
                </a:solidFill>
              </a:rPr>
              <a:t>reflective practice</a:t>
            </a:r>
            <a:r>
              <a:rPr lang="en-US" sz="3000"/>
              <a:t>, i.e. practice followed by feedback (formative assessment) followed by </a:t>
            </a:r>
            <a:r>
              <a:rPr lang="en-US" sz="3000" b="1">
                <a:solidFill>
                  <a:schemeClr val="dk2"/>
                </a:solidFill>
              </a:rPr>
              <a:t>further practice</a:t>
            </a:r>
            <a:r>
              <a:rPr lang="en-US" sz="3000"/>
              <a:t>.</a:t>
            </a:r>
            <a:endParaRPr sz="300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365" name="Google Shape;365;p52"/>
          <p:cNvPicPr preferRelativeResize="0"/>
          <p:nvPr/>
        </p:nvPicPr>
        <p:blipFill>
          <a:blip r:embed="rId3">
            <a:alphaModFix/>
          </a:blip>
          <a:stretch>
            <a:fillRect/>
          </a:stretch>
        </p:blipFill>
        <p:spPr>
          <a:xfrm>
            <a:off x="914401" y="836475"/>
            <a:ext cx="10840452" cy="5865113"/>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365" name="Google Shape;365;p52"/>
          <p:cNvPicPr preferRelativeResize="0"/>
          <p:nvPr/>
        </p:nvPicPr>
        <p:blipFill>
          <a:blip r:embed="rId3">
            <a:alphaModFix/>
          </a:blip>
          <a:stretch>
            <a:fillRect/>
          </a:stretch>
        </p:blipFill>
        <p:spPr>
          <a:xfrm>
            <a:off x="974558" y="836476"/>
            <a:ext cx="10738624" cy="5865114"/>
          </a:xfrm>
          <a:prstGeom prst="rect">
            <a:avLst/>
          </a:prstGeom>
          <a:noFill/>
          <a:ln>
            <a:noFill/>
          </a:ln>
        </p:spPr>
      </p:pic>
      <p:sp>
        <p:nvSpPr>
          <p:cNvPr id="4" name="Rectangle 3">
            <a:extLst>
              <a:ext uri="{FF2B5EF4-FFF2-40B4-BE49-F238E27FC236}">
                <a16:creationId xmlns:a16="http://schemas.microsoft.com/office/drawing/2014/main" id="{2E83B4B2-0EED-3C45-848A-7D364EE33BEF}"/>
              </a:ext>
            </a:extLst>
          </p:cNvPr>
          <p:cNvSpPr/>
          <p:nvPr/>
        </p:nvSpPr>
        <p:spPr>
          <a:xfrm>
            <a:off x="532295" y="3550820"/>
            <a:ext cx="1848810" cy="1323439"/>
          </a:xfrm>
          <a:prstGeom prst="rect">
            <a:avLst/>
          </a:prstGeom>
        </p:spPr>
        <p:txBody>
          <a:bodyPr wrap="square">
            <a:spAutoFit/>
          </a:bodyPr>
          <a:lstStyle/>
          <a:p>
            <a:r>
              <a:rPr lang="it-IT" sz="2000">
                <a:solidFill>
                  <a:srgbClr val="000000"/>
                </a:solidFill>
                <a:latin typeface="Corbel" panose="020B0503020204020204" pitchFamily="34" charset="0"/>
              </a:rPr>
              <a:t>Full of things to see and hear, problem to be solved etc. </a:t>
            </a:r>
          </a:p>
        </p:txBody>
      </p:sp>
      <p:cxnSp>
        <p:nvCxnSpPr>
          <p:cNvPr id="5" name="Straight Arrow Connector 4">
            <a:extLst>
              <a:ext uri="{FF2B5EF4-FFF2-40B4-BE49-F238E27FC236}">
                <a16:creationId xmlns:a16="http://schemas.microsoft.com/office/drawing/2014/main" id="{C184A600-5D6C-904D-AF44-6FC6B993A7C1}"/>
              </a:ext>
            </a:extLst>
          </p:cNvPr>
          <p:cNvCxnSpPr>
            <a:cxnSpLocks/>
            <a:stCxn id="4" idx="0"/>
          </p:cNvCxnSpPr>
          <p:nvPr/>
        </p:nvCxnSpPr>
        <p:spPr>
          <a:xfrm flipV="1">
            <a:off x="1456700" y="2755232"/>
            <a:ext cx="588668" cy="79558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45895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365" name="Google Shape;365;p52"/>
          <p:cNvPicPr preferRelativeResize="0"/>
          <p:nvPr/>
        </p:nvPicPr>
        <p:blipFill>
          <a:blip r:embed="rId3">
            <a:alphaModFix/>
          </a:blip>
          <a:stretch>
            <a:fillRect/>
          </a:stretch>
        </p:blipFill>
        <p:spPr>
          <a:xfrm>
            <a:off x="974558" y="836476"/>
            <a:ext cx="10738624" cy="5865114"/>
          </a:xfrm>
          <a:prstGeom prst="rect">
            <a:avLst/>
          </a:prstGeom>
          <a:noFill/>
          <a:ln>
            <a:noFill/>
          </a:ln>
        </p:spPr>
      </p:pic>
      <p:sp>
        <p:nvSpPr>
          <p:cNvPr id="4" name="Rectangle 3">
            <a:extLst>
              <a:ext uri="{FF2B5EF4-FFF2-40B4-BE49-F238E27FC236}">
                <a16:creationId xmlns:a16="http://schemas.microsoft.com/office/drawing/2014/main" id="{2E83B4B2-0EED-3C45-848A-7D364EE33BEF}"/>
              </a:ext>
            </a:extLst>
          </p:cNvPr>
          <p:cNvSpPr/>
          <p:nvPr/>
        </p:nvSpPr>
        <p:spPr>
          <a:xfrm>
            <a:off x="532295" y="3550820"/>
            <a:ext cx="1848810" cy="1323439"/>
          </a:xfrm>
          <a:prstGeom prst="rect">
            <a:avLst/>
          </a:prstGeom>
        </p:spPr>
        <p:txBody>
          <a:bodyPr wrap="square">
            <a:spAutoFit/>
          </a:bodyPr>
          <a:lstStyle/>
          <a:p>
            <a:r>
              <a:rPr lang="it-IT" sz="2000">
                <a:solidFill>
                  <a:schemeClr val="bg1">
                    <a:lumMod val="85000"/>
                  </a:schemeClr>
                </a:solidFill>
                <a:latin typeface="Corbel" panose="020B0503020204020204" pitchFamily="34" charset="0"/>
              </a:rPr>
              <a:t>Full of things to see and hear, problem to be solved etc. </a:t>
            </a:r>
          </a:p>
        </p:txBody>
      </p:sp>
      <p:cxnSp>
        <p:nvCxnSpPr>
          <p:cNvPr id="5" name="Straight Arrow Connector 4">
            <a:extLst>
              <a:ext uri="{FF2B5EF4-FFF2-40B4-BE49-F238E27FC236}">
                <a16:creationId xmlns:a16="http://schemas.microsoft.com/office/drawing/2014/main" id="{C184A600-5D6C-904D-AF44-6FC6B993A7C1}"/>
              </a:ext>
            </a:extLst>
          </p:cNvPr>
          <p:cNvCxnSpPr>
            <a:cxnSpLocks/>
            <a:stCxn id="4" idx="0"/>
          </p:cNvCxnSpPr>
          <p:nvPr/>
        </p:nvCxnSpPr>
        <p:spPr>
          <a:xfrm flipV="1">
            <a:off x="1456700" y="2755232"/>
            <a:ext cx="588668" cy="79558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D2AC58F5-4D43-104C-AE25-7DFD89CC2BE1}"/>
              </a:ext>
            </a:extLst>
          </p:cNvPr>
          <p:cNvSpPr/>
          <p:nvPr/>
        </p:nvSpPr>
        <p:spPr>
          <a:xfrm>
            <a:off x="2694879" y="3052122"/>
            <a:ext cx="2858111" cy="2246769"/>
          </a:xfrm>
          <a:prstGeom prst="rect">
            <a:avLst/>
          </a:prstGeom>
        </p:spPr>
        <p:txBody>
          <a:bodyPr wrap="square">
            <a:spAutoFit/>
          </a:bodyPr>
          <a:lstStyle/>
          <a:p>
            <a:r>
              <a:rPr lang="it-IT" sz="2000">
                <a:solidFill>
                  <a:srgbClr val="000000"/>
                </a:solidFill>
                <a:latin typeface="Corbel" panose="020B0503020204020204" pitchFamily="34" charset="0"/>
              </a:rPr>
              <a:t>Component of your mind (synonymous of consciousness). It is where thinking occurs. It is the part of your mind where you are aware of what is around you.</a:t>
            </a:r>
          </a:p>
        </p:txBody>
      </p:sp>
      <p:cxnSp>
        <p:nvCxnSpPr>
          <p:cNvPr id="7" name="Straight Arrow Connector 6">
            <a:extLst>
              <a:ext uri="{FF2B5EF4-FFF2-40B4-BE49-F238E27FC236}">
                <a16:creationId xmlns:a16="http://schemas.microsoft.com/office/drawing/2014/main" id="{5DE41283-71C2-6F43-887B-92AB96A531ED}"/>
              </a:ext>
            </a:extLst>
          </p:cNvPr>
          <p:cNvCxnSpPr>
            <a:cxnSpLocks/>
          </p:cNvCxnSpPr>
          <p:nvPr/>
        </p:nvCxnSpPr>
        <p:spPr>
          <a:xfrm flipV="1">
            <a:off x="5512148" y="2687020"/>
            <a:ext cx="1514294" cy="46600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6186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365" name="Google Shape;365;p52"/>
          <p:cNvPicPr preferRelativeResize="0"/>
          <p:nvPr/>
        </p:nvPicPr>
        <p:blipFill>
          <a:blip r:embed="rId3">
            <a:alphaModFix/>
          </a:blip>
          <a:stretch>
            <a:fillRect/>
          </a:stretch>
        </p:blipFill>
        <p:spPr>
          <a:xfrm>
            <a:off x="974558" y="836476"/>
            <a:ext cx="10738624" cy="5865114"/>
          </a:xfrm>
          <a:prstGeom prst="rect">
            <a:avLst/>
          </a:prstGeom>
          <a:noFill/>
          <a:ln>
            <a:noFill/>
          </a:ln>
        </p:spPr>
      </p:pic>
      <p:sp>
        <p:nvSpPr>
          <p:cNvPr id="4" name="Rectangle 3">
            <a:extLst>
              <a:ext uri="{FF2B5EF4-FFF2-40B4-BE49-F238E27FC236}">
                <a16:creationId xmlns:a16="http://schemas.microsoft.com/office/drawing/2014/main" id="{2E83B4B2-0EED-3C45-848A-7D364EE33BEF}"/>
              </a:ext>
            </a:extLst>
          </p:cNvPr>
          <p:cNvSpPr/>
          <p:nvPr/>
        </p:nvSpPr>
        <p:spPr>
          <a:xfrm>
            <a:off x="532295" y="3550820"/>
            <a:ext cx="1848810" cy="1323439"/>
          </a:xfrm>
          <a:prstGeom prst="rect">
            <a:avLst/>
          </a:prstGeom>
        </p:spPr>
        <p:txBody>
          <a:bodyPr wrap="square">
            <a:spAutoFit/>
          </a:bodyPr>
          <a:lstStyle/>
          <a:p>
            <a:r>
              <a:rPr lang="it-IT" sz="2000">
                <a:solidFill>
                  <a:schemeClr val="bg1">
                    <a:lumMod val="85000"/>
                  </a:schemeClr>
                </a:solidFill>
                <a:latin typeface="Corbel" panose="020B0503020204020204" pitchFamily="34" charset="0"/>
              </a:rPr>
              <a:t>Full of things to see and hear, problem to be solved etc. </a:t>
            </a:r>
          </a:p>
        </p:txBody>
      </p:sp>
      <p:cxnSp>
        <p:nvCxnSpPr>
          <p:cNvPr id="5" name="Straight Arrow Connector 4">
            <a:extLst>
              <a:ext uri="{FF2B5EF4-FFF2-40B4-BE49-F238E27FC236}">
                <a16:creationId xmlns:a16="http://schemas.microsoft.com/office/drawing/2014/main" id="{C184A600-5D6C-904D-AF44-6FC6B993A7C1}"/>
              </a:ext>
            </a:extLst>
          </p:cNvPr>
          <p:cNvCxnSpPr>
            <a:cxnSpLocks/>
            <a:stCxn id="4" idx="0"/>
          </p:cNvCxnSpPr>
          <p:nvPr/>
        </p:nvCxnSpPr>
        <p:spPr>
          <a:xfrm flipV="1">
            <a:off x="1456700" y="2755232"/>
            <a:ext cx="588668" cy="79558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D2AC58F5-4D43-104C-AE25-7DFD89CC2BE1}"/>
              </a:ext>
            </a:extLst>
          </p:cNvPr>
          <p:cNvSpPr/>
          <p:nvPr/>
        </p:nvSpPr>
        <p:spPr>
          <a:xfrm>
            <a:off x="2694879" y="3052122"/>
            <a:ext cx="2858111" cy="2246769"/>
          </a:xfrm>
          <a:prstGeom prst="rect">
            <a:avLst/>
          </a:prstGeom>
        </p:spPr>
        <p:txBody>
          <a:bodyPr wrap="square">
            <a:spAutoFit/>
          </a:bodyPr>
          <a:lstStyle/>
          <a:p>
            <a:r>
              <a:rPr lang="it-IT" sz="2000">
                <a:solidFill>
                  <a:schemeClr val="bg1">
                    <a:lumMod val="85000"/>
                  </a:schemeClr>
                </a:solidFill>
                <a:latin typeface="Corbel" panose="020B0503020204020204" pitchFamily="34" charset="0"/>
              </a:rPr>
              <a:t>Component of your mind (synonymous of consciousness). It is where thinking occurs. It is the part of your mind where you are aware of what is around you.</a:t>
            </a:r>
          </a:p>
        </p:txBody>
      </p:sp>
      <p:cxnSp>
        <p:nvCxnSpPr>
          <p:cNvPr id="7" name="Straight Arrow Connector 6">
            <a:extLst>
              <a:ext uri="{FF2B5EF4-FFF2-40B4-BE49-F238E27FC236}">
                <a16:creationId xmlns:a16="http://schemas.microsoft.com/office/drawing/2014/main" id="{5DE41283-71C2-6F43-887B-92AB96A531ED}"/>
              </a:ext>
            </a:extLst>
          </p:cNvPr>
          <p:cNvCxnSpPr>
            <a:cxnSpLocks/>
          </p:cNvCxnSpPr>
          <p:nvPr/>
        </p:nvCxnSpPr>
        <p:spPr>
          <a:xfrm flipV="1">
            <a:off x="5512148" y="2687020"/>
            <a:ext cx="1514294" cy="46600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2651B2C-13BB-3649-80D0-63147B9A04AF}"/>
              </a:ext>
            </a:extLst>
          </p:cNvPr>
          <p:cNvSpPr/>
          <p:nvPr/>
        </p:nvSpPr>
        <p:spPr>
          <a:xfrm>
            <a:off x="353497" y="5418847"/>
            <a:ext cx="5303030" cy="1015663"/>
          </a:xfrm>
          <a:prstGeom prst="rect">
            <a:avLst/>
          </a:prstGeom>
        </p:spPr>
        <p:txBody>
          <a:bodyPr wrap="square">
            <a:spAutoFit/>
          </a:bodyPr>
          <a:lstStyle/>
          <a:p>
            <a:r>
              <a:rPr lang="it-IT" sz="2000">
                <a:solidFill>
                  <a:srgbClr val="000000"/>
                </a:solidFill>
                <a:latin typeface="Corbel" panose="020B0503020204020204" pitchFamily="34" charset="0"/>
              </a:rPr>
              <a:t>Vast storehouse in which you mantain your factual knowledge of the world. Information in long-term memory resides outside of awareness.</a:t>
            </a:r>
            <a:endParaRPr lang="it-IT" sz="2000">
              <a:latin typeface="Corbel" panose="020B0503020204020204" pitchFamily="34" charset="0"/>
            </a:endParaRPr>
          </a:p>
        </p:txBody>
      </p:sp>
      <p:cxnSp>
        <p:nvCxnSpPr>
          <p:cNvPr id="9" name="Straight Arrow Connector 8">
            <a:extLst>
              <a:ext uri="{FF2B5EF4-FFF2-40B4-BE49-F238E27FC236}">
                <a16:creationId xmlns:a16="http://schemas.microsoft.com/office/drawing/2014/main" id="{C84D6826-9C1F-4E4C-8F04-7AE4D16682DB}"/>
              </a:ext>
            </a:extLst>
          </p:cNvPr>
          <p:cNvCxnSpPr>
            <a:cxnSpLocks/>
          </p:cNvCxnSpPr>
          <p:nvPr/>
        </p:nvCxnSpPr>
        <p:spPr>
          <a:xfrm flipV="1">
            <a:off x="5415403" y="5762212"/>
            <a:ext cx="1455864" cy="16446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94224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5" name="Google Shape;365;p52"/>
          <p:cNvPicPr preferRelativeResize="0"/>
          <p:nvPr/>
        </p:nvPicPr>
        <p:blipFill>
          <a:blip r:embed="rId3">
            <a:alphaModFix/>
          </a:blip>
          <a:stretch>
            <a:fillRect/>
          </a:stretch>
        </p:blipFill>
        <p:spPr>
          <a:xfrm>
            <a:off x="974558" y="836476"/>
            <a:ext cx="10738624" cy="5865114"/>
          </a:xfrm>
          <a:prstGeom prst="rect">
            <a:avLst/>
          </a:prstGeom>
          <a:noFill/>
          <a:ln>
            <a:noFill/>
          </a:ln>
        </p:spPr>
      </p:pic>
      <p:sp>
        <p:nvSpPr>
          <p:cNvPr id="3" name="Freeform 2">
            <a:extLst>
              <a:ext uri="{FF2B5EF4-FFF2-40B4-BE49-F238E27FC236}">
                <a16:creationId xmlns:a16="http://schemas.microsoft.com/office/drawing/2014/main" id="{B73BBE54-9820-9744-8E0D-1CE4A6F62FEC}"/>
              </a:ext>
            </a:extLst>
          </p:cNvPr>
          <p:cNvSpPr/>
          <p:nvPr/>
        </p:nvSpPr>
        <p:spPr>
          <a:xfrm>
            <a:off x="372533" y="3200400"/>
            <a:ext cx="4893734" cy="3501190"/>
          </a:xfrm>
          <a:custGeom>
            <a:avLst/>
            <a:gdLst>
              <a:gd name="connsiteX0" fmla="*/ 24063 w 3946358"/>
              <a:gd name="connsiteY0" fmla="*/ 350287 h 2876918"/>
              <a:gd name="connsiteX1" fmla="*/ 24063 w 3946358"/>
              <a:gd name="connsiteY1" fmla="*/ 350287 h 2876918"/>
              <a:gd name="connsiteX2" fmla="*/ 180474 w 3946358"/>
              <a:gd name="connsiteY2" fmla="*/ 242002 h 2876918"/>
              <a:gd name="connsiteX3" fmla="*/ 360947 w 3946358"/>
              <a:gd name="connsiteY3" fmla="*/ 133718 h 2876918"/>
              <a:gd name="connsiteX4" fmla="*/ 469231 w 3946358"/>
              <a:gd name="connsiteY4" fmla="*/ 85592 h 2876918"/>
              <a:gd name="connsiteX5" fmla="*/ 637674 w 3946358"/>
              <a:gd name="connsiteY5" fmla="*/ 25434 h 2876918"/>
              <a:gd name="connsiteX6" fmla="*/ 745958 w 3946358"/>
              <a:gd name="connsiteY6" fmla="*/ 13402 h 2876918"/>
              <a:gd name="connsiteX7" fmla="*/ 830179 w 3946358"/>
              <a:gd name="connsiteY7" fmla="*/ 1371 h 2876918"/>
              <a:gd name="connsiteX8" fmla="*/ 1070810 w 3946358"/>
              <a:gd name="connsiteY8" fmla="*/ 37466 h 2876918"/>
              <a:gd name="connsiteX9" fmla="*/ 1082842 w 3946358"/>
              <a:gd name="connsiteY9" fmla="*/ 73560 h 2876918"/>
              <a:gd name="connsiteX10" fmla="*/ 1106905 w 3946358"/>
              <a:gd name="connsiteY10" fmla="*/ 121687 h 2876918"/>
              <a:gd name="connsiteX11" fmla="*/ 1106905 w 3946358"/>
              <a:gd name="connsiteY11" fmla="*/ 374350 h 2876918"/>
              <a:gd name="connsiteX12" fmla="*/ 1082842 w 3946358"/>
              <a:gd name="connsiteY12" fmla="*/ 410444 h 2876918"/>
              <a:gd name="connsiteX13" fmla="*/ 1010652 w 3946358"/>
              <a:gd name="connsiteY13" fmla="*/ 434508 h 2876918"/>
              <a:gd name="connsiteX14" fmla="*/ 986589 w 3946358"/>
              <a:gd name="connsiteY14" fmla="*/ 217939 h 2876918"/>
              <a:gd name="connsiteX15" fmla="*/ 1070810 w 3946358"/>
              <a:gd name="connsiteY15" fmla="*/ 181844 h 2876918"/>
              <a:gd name="connsiteX16" fmla="*/ 2105526 w 3946358"/>
              <a:gd name="connsiteY16" fmla="*/ 181844 h 2876918"/>
              <a:gd name="connsiteX17" fmla="*/ 2117558 w 3946358"/>
              <a:gd name="connsiteY17" fmla="*/ 145750 h 2876918"/>
              <a:gd name="connsiteX18" fmla="*/ 2021305 w 3946358"/>
              <a:gd name="connsiteY18" fmla="*/ 73560 h 2876918"/>
              <a:gd name="connsiteX19" fmla="*/ 1937084 w 3946358"/>
              <a:gd name="connsiteY19" fmla="*/ 37466 h 2876918"/>
              <a:gd name="connsiteX20" fmla="*/ 1888958 w 3946358"/>
              <a:gd name="connsiteY20" fmla="*/ 13402 h 2876918"/>
              <a:gd name="connsiteX21" fmla="*/ 1816768 w 3946358"/>
              <a:gd name="connsiteY21" fmla="*/ 25434 h 2876918"/>
              <a:gd name="connsiteX22" fmla="*/ 1888958 w 3946358"/>
              <a:gd name="connsiteY22" fmla="*/ 157781 h 2876918"/>
              <a:gd name="connsiteX23" fmla="*/ 2021305 w 3946358"/>
              <a:gd name="connsiteY23" fmla="*/ 217939 h 2876918"/>
              <a:gd name="connsiteX24" fmla="*/ 2177716 w 3946358"/>
              <a:gd name="connsiteY24" fmla="*/ 242002 h 2876918"/>
              <a:gd name="connsiteX25" fmla="*/ 2298031 w 3946358"/>
              <a:gd name="connsiteY25" fmla="*/ 229971 h 2876918"/>
              <a:gd name="connsiteX26" fmla="*/ 2394284 w 3946358"/>
              <a:gd name="connsiteY26" fmla="*/ 181844 h 2876918"/>
              <a:gd name="connsiteX27" fmla="*/ 2442410 w 3946358"/>
              <a:gd name="connsiteY27" fmla="*/ 169813 h 2876918"/>
              <a:gd name="connsiteX28" fmla="*/ 2586789 w 3946358"/>
              <a:gd name="connsiteY28" fmla="*/ 205908 h 2876918"/>
              <a:gd name="connsiteX29" fmla="*/ 2598821 w 3946358"/>
              <a:gd name="connsiteY29" fmla="*/ 266066 h 2876918"/>
              <a:gd name="connsiteX30" fmla="*/ 2610852 w 3946358"/>
              <a:gd name="connsiteY30" fmla="*/ 434508 h 2876918"/>
              <a:gd name="connsiteX31" fmla="*/ 2634916 w 3946358"/>
              <a:gd name="connsiteY31" fmla="*/ 470602 h 2876918"/>
              <a:gd name="connsiteX32" fmla="*/ 2683042 w 3946358"/>
              <a:gd name="connsiteY32" fmla="*/ 482634 h 2876918"/>
              <a:gd name="connsiteX33" fmla="*/ 2719137 w 3946358"/>
              <a:gd name="connsiteY33" fmla="*/ 494666 h 2876918"/>
              <a:gd name="connsiteX34" fmla="*/ 2851484 w 3946358"/>
              <a:gd name="connsiteY34" fmla="*/ 482634 h 2876918"/>
              <a:gd name="connsiteX35" fmla="*/ 2875547 w 3946358"/>
              <a:gd name="connsiteY35" fmla="*/ 446539 h 2876918"/>
              <a:gd name="connsiteX36" fmla="*/ 2911642 w 3946358"/>
              <a:gd name="connsiteY36" fmla="*/ 398413 h 2876918"/>
              <a:gd name="connsiteX37" fmla="*/ 2923674 w 3946358"/>
              <a:gd name="connsiteY37" fmla="*/ 350287 h 2876918"/>
              <a:gd name="connsiteX38" fmla="*/ 3007895 w 3946358"/>
              <a:gd name="connsiteY38" fmla="*/ 217939 h 2876918"/>
              <a:gd name="connsiteX39" fmla="*/ 3043989 w 3946358"/>
              <a:gd name="connsiteY39" fmla="*/ 193876 h 2876918"/>
              <a:gd name="connsiteX40" fmla="*/ 3104147 w 3946358"/>
              <a:gd name="connsiteY40" fmla="*/ 518729 h 2876918"/>
              <a:gd name="connsiteX41" fmla="*/ 3140242 w 3946358"/>
              <a:gd name="connsiteY41" fmla="*/ 554823 h 2876918"/>
              <a:gd name="connsiteX42" fmla="*/ 3248526 w 3946358"/>
              <a:gd name="connsiteY42" fmla="*/ 602950 h 2876918"/>
              <a:gd name="connsiteX43" fmla="*/ 3248526 w 3946358"/>
              <a:gd name="connsiteY43" fmla="*/ 602950 h 2876918"/>
              <a:gd name="connsiteX44" fmla="*/ 3380874 w 3946358"/>
              <a:gd name="connsiteY44" fmla="*/ 590918 h 2876918"/>
              <a:gd name="connsiteX45" fmla="*/ 3429000 w 3946358"/>
              <a:gd name="connsiteY45" fmla="*/ 578887 h 2876918"/>
              <a:gd name="connsiteX46" fmla="*/ 3489158 w 3946358"/>
              <a:gd name="connsiteY46" fmla="*/ 590918 h 2876918"/>
              <a:gd name="connsiteX47" fmla="*/ 3513221 w 3946358"/>
              <a:gd name="connsiteY47" fmla="*/ 627013 h 2876918"/>
              <a:gd name="connsiteX48" fmla="*/ 3525252 w 3946358"/>
              <a:gd name="connsiteY48" fmla="*/ 663108 h 2876918"/>
              <a:gd name="connsiteX49" fmla="*/ 3501189 w 3946358"/>
              <a:gd name="connsiteY49" fmla="*/ 627013 h 2876918"/>
              <a:gd name="connsiteX50" fmla="*/ 3453063 w 3946358"/>
              <a:gd name="connsiteY50" fmla="*/ 807487 h 2876918"/>
              <a:gd name="connsiteX51" fmla="*/ 3429000 w 3946358"/>
              <a:gd name="connsiteY51" fmla="*/ 903739 h 2876918"/>
              <a:gd name="connsiteX52" fmla="*/ 3404937 w 3946358"/>
              <a:gd name="connsiteY52" fmla="*/ 975929 h 2876918"/>
              <a:gd name="connsiteX53" fmla="*/ 3392905 w 3946358"/>
              <a:gd name="connsiteY53" fmla="*/ 1024055 h 2876918"/>
              <a:gd name="connsiteX54" fmla="*/ 3368842 w 3946358"/>
              <a:gd name="connsiteY54" fmla="*/ 1060150 h 2876918"/>
              <a:gd name="connsiteX55" fmla="*/ 3356810 w 3946358"/>
              <a:gd name="connsiteY55" fmla="*/ 1096244 h 2876918"/>
              <a:gd name="connsiteX56" fmla="*/ 3453063 w 3946358"/>
              <a:gd name="connsiteY56" fmla="*/ 1132339 h 2876918"/>
              <a:gd name="connsiteX57" fmla="*/ 3549316 w 3946358"/>
              <a:gd name="connsiteY57" fmla="*/ 1156402 h 2876918"/>
              <a:gd name="connsiteX58" fmla="*/ 3669631 w 3946358"/>
              <a:gd name="connsiteY58" fmla="*/ 1204529 h 2876918"/>
              <a:gd name="connsiteX59" fmla="*/ 3729789 w 3946358"/>
              <a:gd name="connsiteY59" fmla="*/ 1216560 h 2876918"/>
              <a:gd name="connsiteX60" fmla="*/ 3838074 w 3946358"/>
              <a:gd name="connsiteY60" fmla="*/ 1252655 h 2876918"/>
              <a:gd name="connsiteX61" fmla="*/ 3874168 w 3946358"/>
              <a:gd name="connsiteY61" fmla="*/ 1264687 h 2876918"/>
              <a:gd name="connsiteX62" fmla="*/ 3934326 w 3946358"/>
              <a:gd name="connsiteY62" fmla="*/ 1348908 h 2876918"/>
              <a:gd name="connsiteX63" fmla="*/ 3946358 w 3946358"/>
              <a:gd name="connsiteY63" fmla="*/ 1397034 h 2876918"/>
              <a:gd name="connsiteX64" fmla="*/ 3898231 w 3946358"/>
              <a:gd name="connsiteY64" fmla="*/ 1541413 h 2876918"/>
              <a:gd name="connsiteX65" fmla="*/ 3862137 w 3946358"/>
              <a:gd name="connsiteY65" fmla="*/ 1577508 h 2876918"/>
              <a:gd name="connsiteX66" fmla="*/ 3789947 w 3946358"/>
              <a:gd name="connsiteY66" fmla="*/ 1601571 h 2876918"/>
              <a:gd name="connsiteX67" fmla="*/ 3753852 w 3946358"/>
              <a:gd name="connsiteY67" fmla="*/ 1613602 h 2876918"/>
              <a:gd name="connsiteX68" fmla="*/ 3741821 w 3946358"/>
              <a:gd name="connsiteY68" fmla="*/ 1661729 h 2876918"/>
              <a:gd name="connsiteX69" fmla="*/ 3729789 w 3946358"/>
              <a:gd name="connsiteY69" fmla="*/ 1770013 h 2876918"/>
              <a:gd name="connsiteX70" fmla="*/ 3681663 w 3946358"/>
              <a:gd name="connsiteY70" fmla="*/ 1842202 h 2876918"/>
              <a:gd name="connsiteX71" fmla="*/ 3657600 w 3946358"/>
              <a:gd name="connsiteY71" fmla="*/ 1878297 h 2876918"/>
              <a:gd name="connsiteX72" fmla="*/ 3597442 w 3946358"/>
              <a:gd name="connsiteY72" fmla="*/ 1950487 h 2876918"/>
              <a:gd name="connsiteX73" fmla="*/ 3525252 w 3946358"/>
              <a:gd name="connsiteY73" fmla="*/ 1974550 h 2876918"/>
              <a:gd name="connsiteX74" fmla="*/ 3453063 w 3946358"/>
              <a:gd name="connsiteY74" fmla="*/ 2010644 h 2876918"/>
              <a:gd name="connsiteX75" fmla="*/ 3356810 w 3946358"/>
              <a:gd name="connsiteY75" fmla="*/ 2094866 h 2876918"/>
              <a:gd name="connsiteX76" fmla="*/ 3332747 w 3946358"/>
              <a:gd name="connsiteY76" fmla="*/ 2142992 h 2876918"/>
              <a:gd name="connsiteX77" fmla="*/ 3284621 w 3946358"/>
              <a:gd name="connsiteY77" fmla="*/ 2215181 h 2876918"/>
              <a:gd name="connsiteX78" fmla="*/ 3260558 w 3946358"/>
              <a:gd name="connsiteY78" fmla="*/ 2251276 h 2876918"/>
              <a:gd name="connsiteX79" fmla="*/ 3031958 w 3946358"/>
              <a:gd name="connsiteY79" fmla="*/ 2287371 h 2876918"/>
              <a:gd name="connsiteX80" fmla="*/ 2995863 w 3946358"/>
              <a:gd name="connsiteY80" fmla="*/ 2383623 h 2876918"/>
              <a:gd name="connsiteX81" fmla="*/ 2983831 w 3946358"/>
              <a:gd name="connsiteY81" fmla="*/ 2600192 h 2876918"/>
              <a:gd name="connsiteX82" fmla="*/ 2971800 w 3946358"/>
              <a:gd name="connsiteY82" fmla="*/ 2636287 h 2876918"/>
              <a:gd name="connsiteX83" fmla="*/ 2839452 w 3946358"/>
              <a:gd name="connsiteY83" fmla="*/ 2696444 h 2876918"/>
              <a:gd name="connsiteX84" fmla="*/ 2743200 w 3946358"/>
              <a:gd name="connsiteY84" fmla="*/ 2684413 h 2876918"/>
              <a:gd name="connsiteX85" fmla="*/ 2707105 w 3946358"/>
              <a:gd name="connsiteY85" fmla="*/ 2660350 h 2876918"/>
              <a:gd name="connsiteX86" fmla="*/ 2658979 w 3946358"/>
              <a:gd name="connsiteY86" fmla="*/ 2648318 h 2876918"/>
              <a:gd name="connsiteX87" fmla="*/ 2490537 w 3946358"/>
              <a:gd name="connsiteY87" fmla="*/ 2660350 h 2876918"/>
              <a:gd name="connsiteX88" fmla="*/ 2442410 w 3946358"/>
              <a:gd name="connsiteY88" fmla="*/ 2684413 h 2876918"/>
              <a:gd name="connsiteX89" fmla="*/ 2394284 w 3946358"/>
              <a:gd name="connsiteY89" fmla="*/ 2696444 h 2876918"/>
              <a:gd name="connsiteX90" fmla="*/ 2334126 w 3946358"/>
              <a:gd name="connsiteY90" fmla="*/ 2720508 h 2876918"/>
              <a:gd name="connsiteX91" fmla="*/ 2261937 w 3946358"/>
              <a:gd name="connsiteY91" fmla="*/ 2744571 h 2876918"/>
              <a:gd name="connsiteX92" fmla="*/ 2225842 w 3946358"/>
              <a:gd name="connsiteY92" fmla="*/ 2768634 h 2876918"/>
              <a:gd name="connsiteX93" fmla="*/ 2117558 w 3946358"/>
              <a:gd name="connsiteY93" fmla="*/ 2792697 h 2876918"/>
              <a:gd name="connsiteX94" fmla="*/ 2069431 w 3946358"/>
              <a:gd name="connsiteY94" fmla="*/ 2780666 h 2876918"/>
              <a:gd name="connsiteX95" fmla="*/ 2129589 w 3946358"/>
              <a:gd name="connsiteY95" fmla="*/ 2552066 h 2876918"/>
              <a:gd name="connsiteX96" fmla="*/ 2165684 w 3946358"/>
              <a:gd name="connsiteY96" fmla="*/ 2479876 h 2876918"/>
              <a:gd name="connsiteX97" fmla="*/ 2153652 w 3946358"/>
              <a:gd name="connsiteY97" fmla="*/ 2528002 h 2876918"/>
              <a:gd name="connsiteX98" fmla="*/ 2093495 w 3946358"/>
              <a:gd name="connsiteY98" fmla="*/ 2600192 h 2876918"/>
              <a:gd name="connsiteX99" fmla="*/ 2069431 w 3946358"/>
              <a:gd name="connsiteY99" fmla="*/ 2636287 h 2876918"/>
              <a:gd name="connsiteX100" fmla="*/ 2009274 w 3946358"/>
              <a:gd name="connsiteY100" fmla="*/ 2672381 h 2876918"/>
              <a:gd name="connsiteX101" fmla="*/ 1937084 w 3946358"/>
              <a:gd name="connsiteY101" fmla="*/ 2720508 h 2876918"/>
              <a:gd name="connsiteX102" fmla="*/ 1852863 w 3946358"/>
              <a:gd name="connsiteY102" fmla="*/ 2768634 h 2876918"/>
              <a:gd name="connsiteX103" fmla="*/ 1804737 w 3946358"/>
              <a:gd name="connsiteY103" fmla="*/ 2780666 h 2876918"/>
              <a:gd name="connsiteX104" fmla="*/ 1720516 w 3946358"/>
              <a:gd name="connsiteY104" fmla="*/ 2828792 h 2876918"/>
              <a:gd name="connsiteX105" fmla="*/ 1624263 w 3946358"/>
              <a:gd name="connsiteY105" fmla="*/ 2852855 h 2876918"/>
              <a:gd name="connsiteX106" fmla="*/ 1588168 w 3946358"/>
              <a:gd name="connsiteY106" fmla="*/ 2864887 h 2876918"/>
              <a:gd name="connsiteX107" fmla="*/ 1540042 w 3946358"/>
              <a:gd name="connsiteY107" fmla="*/ 2876918 h 2876918"/>
              <a:gd name="connsiteX108" fmla="*/ 1323474 w 3946358"/>
              <a:gd name="connsiteY108" fmla="*/ 2864887 h 2876918"/>
              <a:gd name="connsiteX109" fmla="*/ 1227221 w 3946358"/>
              <a:gd name="connsiteY109" fmla="*/ 2780666 h 2876918"/>
              <a:gd name="connsiteX110" fmla="*/ 1106905 w 3946358"/>
              <a:gd name="connsiteY110" fmla="*/ 2672381 h 2876918"/>
              <a:gd name="connsiteX111" fmla="*/ 1070810 w 3946358"/>
              <a:gd name="connsiteY111" fmla="*/ 2660350 h 2876918"/>
              <a:gd name="connsiteX112" fmla="*/ 950495 w 3946358"/>
              <a:gd name="connsiteY112" fmla="*/ 2672381 h 2876918"/>
              <a:gd name="connsiteX113" fmla="*/ 878305 w 3946358"/>
              <a:gd name="connsiteY113" fmla="*/ 2696444 h 2876918"/>
              <a:gd name="connsiteX114" fmla="*/ 782052 w 3946358"/>
              <a:gd name="connsiteY114" fmla="*/ 2684413 h 2876918"/>
              <a:gd name="connsiteX115" fmla="*/ 757989 w 3946358"/>
              <a:gd name="connsiteY115" fmla="*/ 2636287 h 2876918"/>
              <a:gd name="connsiteX116" fmla="*/ 733926 w 3946358"/>
              <a:gd name="connsiteY116" fmla="*/ 2600192 h 2876918"/>
              <a:gd name="connsiteX117" fmla="*/ 721895 w 3946358"/>
              <a:gd name="connsiteY117" fmla="*/ 2564097 h 2876918"/>
              <a:gd name="connsiteX118" fmla="*/ 709863 w 3946358"/>
              <a:gd name="connsiteY118" fmla="*/ 2515971 h 2876918"/>
              <a:gd name="connsiteX119" fmla="*/ 685800 w 3946358"/>
              <a:gd name="connsiteY119" fmla="*/ 2455813 h 2876918"/>
              <a:gd name="connsiteX120" fmla="*/ 673768 w 3946358"/>
              <a:gd name="connsiteY120" fmla="*/ 2395655 h 2876918"/>
              <a:gd name="connsiteX121" fmla="*/ 661737 w 3946358"/>
              <a:gd name="connsiteY121" fmla="*/ 2359560 h 2876918"/>
              <a:gd name="connsiteX122" fmla="*/ 589547 w 3946358"/>
              <a:gd name="connsiteY122" fmla="*/ 2371592 h 2876918"/>
              <a:gd name="connsiteX123" fmla="*/ 553452 w 3946358"/>
              <a:gd name="connsiteY123" fmla="*/ 2383623 h 2876918"/>
              <a:gd name="connsiteX124" fmla="*/ 505326 w 3946358"/>
              <a:gd name="connsiteY124" fmla="*/ 2395655 h 2876918"/>
              <a:gd name="connsiteX125" fmla="*/ 445168 w 3946358"/>
              <a:gd name="connsiteY125" fmla="*/ 2383623 h 2876918"/>
              <a:gd name="connsiteX126" fmla="*/ 385010 w 3946358"/>
              <a:gd name="connsiteY126" fmla="*/ 2323466 h 2876918"/>
              <a:gd name="connsiteX127" fmla="*/ 144379 w 3946358"/>
              <a:gd name="connsiteY127" fmla="*/ 2311434 h 2876918"/>
              <a:gd name="connsiteX128" fmla="*/ 132347 w 3946358"/>
              <a:gd name="connsiteY128" fmla="*/ 2263308 h 2876918"/>
              <a:gd name="connsiteX129" fmla="*/ 108284 w 3946358"/>
              <a:gd name="connsiteY129" fmla="*/ 2155023 h 2876918"/>
              <a:gd name="connsiteX130" fmla="*/ 132347 w 3946358"/>
              <a:gd name="connsiteY130" fmla="*/ 1938455 h 2876918"/>
              <a:gd name="connsiteX131" fmla="*/ 192505 w 3946358"/>
              <a:gd name="connsiteY131" fmla="*/ 1842202 h 2876918"/>
              <a:gd name="connsiteX132" fmla="*/ 264695 w 3946358"/>
              <a:gd name="connsiteY132" fmla="*/ 1770013 h 2876918"/>
              <a:gd name="connsiteX133" fmla="*/ 300789 w 3946358"/>
              <a:gd name="connsiteY133" fmla="*/ 1733918 h 2876918"/>
              <a:gd name="connsiteX134" fmla="*/ 385010 w 3946358"/>
              <a:gd name="connsiteY134" fmla="*/ 1685792 h 2876918"/>
              <a:gd name="connsiteX135" fmla="*/ 409074 w 3946358"/>
              <a:gd name="connsiteY135" fmla="*/ 1649697 h 2876918"/>
              <a:gd name="connsiteX136" fmla="*/ 445168 w 3946358"/>
              <a:gd name="connsiteY136" fmla="*/ 1625634 h 2876918"/>
              <a:gd name="connsiteX137" fmla="*/ 505326 w 3946358"/>
              <a:gd name="connsiteY137" fmla="*/ 1577508 h 2876918"/>
              <a:gd name="connsiteX138" fmla="*/ 517358 w 3946358"/>
              <a:gd name="connsiteY138" fmla="*/ 1541413 h 2876918"/>
              <a:gd name="connsiteX139" fmla="*/ 457200 w 3946358"/>
              <a:gd name="connsiteY139" fmla="*/ 1481255 h 2876918"/>
              <a:gd name="connsiteX140" fmla="*/ 240631 w 3946358"/>
              <a:gd name="connsiteY140" fmla="*/ 1445160 h 2876918"/>
              <a:gd name="connsiteX141" fmla="*/ 168442 w 3946358"/>
              <a:gd name="connsiteY141" fmla="*/ 1372971 h 2876918"/>
              <a:gd name="connsiteX142" fmla="*/ 144379 w 3946358"/>
              <a:gd name="connsiteY142" fmla="*/ 1276718 h 2876918"/>
              <a:gd name="connsiteX143" fmla="*/ 156410 w 3946358"/>
              <a:gd name="connsiteY143" fmla="*/ 951866 h 2876918"/>
              <a:gd name="connsiteX144" fmla="*/ 168442 w 3946358"/>
              <a:gd name="connsiteY144" fmla="*/ 915771 h 2876918"/>
              <a:gd name="connsiteX145" fmla="*/ 204537 w 3946358"/>
              <a:gd name="connsiteY145" fmla="*/ 879676 h 2876918"/>
              <a:gd name="connsiteX146" fmla="*/ 252663 w 3946358"/>
              <a:gd name="connsiteY146" fmla="*/ 807487 h 2876918"/>
              <a:gd name="connsiteX147" fmla="*/ 336884 w 3946358"/>
              <a:gd name="connsiteY147" fmla="*/ 759360 h 2876918"/>
              <a:gd name="connsiteX148" fmla="*/ 433137 w 3946358"/>
              <a:gd name="connsiteY148" fmla="*/ 687171 h 2876918"/>
              <a:gd name="connsiteX149" fmla="*/ 469231 w 3946358"/>
              <a:gd name="connsiteY149" fmla="*/ 675139 h 2876918"/>
              <a:gd name="connsiteX150" fmla="*/ 457200 w 3946358"/>
              <a:gd name="connsiteY150" fmla="*/ 639044 h 2876918"/>
              <a:gd name="connsiteX151" fmla="*/ 421105 w 3946358"/>
              <a:gd name="connsiteY151" fmla="*/ 627013 h 2876918"/>
              <a:gd name="connsiteX152" fmla="*/ 264695 w 3946358"/>
              <a:gd name="connsiteY152" fmla="*/ 639044 h 2876918"/>
              <a:gd name="connsiteX153" fmla="*/ 180474 w 3946358"/>
              <a:gd name="connsiteY153" fmla="*/ 663108 h 2876918"/>
              <a:gd name="connsiteX154" fmla="*/ 60158 w 3946358"/>
              <a:gd name="connsiteY154" fmla="*/ 651076 h 2876918"/>
              <a:gd name="connsiteX155" fmla="*/ 24063 w 3946358"/>
              <a:gd name="connsiteY155" fmla="*/ 627013 h 2876918"/>
              <a:gd name="connsiteX156" fmla="*/ 0 w 3946358"/>
              <a:gd name="connsiteY156" fmla="*/ 554823 h 2876918"/>
              <a:gd name="connsiteX157" fmla="*/ 12031 w 3946358"/>
              <a:gd name="connsiteY157" fmla="*/ 470602 h 2876918"/>
              <a:gd name="connsiteX158" fmla="*/ 60158 w 3946358"/>
              <a:gd name="connsiteY158" fmla="*/ 446539 h 2876918"/>
              <a:gd name="connsiteX159" fmla="*/ 96252 w 3946358"/>
              <a:gd name="connsiteY159" fmla="*/ 422476 h 2876918"/>
              <a:gd name="connsiteX160" fmla="*/ 132347 w 3946358"/>
              <a:gd name="connsiteY160" fmla="*/ 410444 h 2876918"/>
              <a:gd name="connsiteX161" fmla="*/ 168442 w 3946358"/>
              <a:gd name="connsiteY161" fmla="*/ 386381 h 2876918"/>
              <a:gd name="connsiteX162" fmla="*/ 240631 w 3946358"/>
              <a:gd name="connsiteY162" fmla="*/ 362318 h 2876918"/>
              <a:gd name="connsiteX163" fmla="*/ 252663 w 3946358"/>
              <a:gd name="connsiteY163" fmla="*/ 326223 h 2876918"/>
              <a:gd name="connsiteX164" fmla="*/ 204537 w 3946358"/>
              <a:gd name="connsiteY164" fmla="*/ 266066 h 2876918"/>
              <a:gd name="connsiteX165" fmla="*/ 156410 w 3946358"/>
              <a:gd name="connsiteY165" fmla="*/ 254034 h 2876918"/>
              <a:gd name="connsiteX166" fmla="*/ 60158 w 3946358"/>
              <a:gd name="connsiteY166" fmla="*/ 290129 h 2876918"/>
              <a:gd name="connsiteX167" fmla="*/ 48126 w 3946358"/>
              <a:gd name="connsiteY167" fmla="*/ 326223 h 2876918"/>
              <a:gd name="connsiteX168" fmla="*/ 24063 w 3946358"/>
              <a:gd name="connsiteY168" fmla="*/ 350287 h 287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3946358" h="2876918">
                <a:moveTo>
                  <a:pt x="24063" y="350287"/>
                </a:moveTo>
                <a:lnTo>
                  <a:pt x="24063" y="350287"/>
                </a:lnTo>
                <a:cubicBezTo>
                  <a:pt x="190909" y="225152"/>
                  <a:pt x="55672" y="321421"/>
                  <a:pt x="180474" y="242002"/>
                </a:cubicBezTo>
                <a:cubicBezTo>
                  <a:pt x="272581" y="183388"/>
                  <a:pt x="247996" y="190193"/>
                  <a:pt x="360947" y="133718"/>
                </a:cubicBezTo>
                <a:cubicBezTo>
                  <a:pt x="396276" y="116054"/>
                  <a:pt x="432926" y="101151"/>
                  <a:pt x="469231" y="85592"/>
                </a:cubicBezTo>
                <a:cubicBezTo>
                  <a:pt x="512133" y="67205"/>
                  <a:pt x="601532" y="33466"/>
                  <a:pt x="637674" y="25434"/>
                </a:cubicBezTo>
                <a:cubicBezTo>
                  <a:pt x="673126" y="17556"/>
                  <a:pt x="709922" y="17907"/>
                  <a:pt x="745958" y="13402"/>
                </a:cubicBezTo>
                <a:cubicBezTo>
                  <a:pt x="774098" y="9885"/>
                  <a:pt x="802105" y="5381"/>
                  <a:pt x="830179" y="1371"/>
                </a:cubicBezTo>
                <a:cubicBezTo>
                  <a:pt x="838645" y="1900"/>
                  <a:pt x="1021513" y="-11831"/>
                  <a:pt x="1070810" y="37466"/>
                </a:cubicBezTo>
                <a:cubicBezTo>
                  <a:pt x="1079778" y="46434"/>
                  <a:pt x="1077846" y="61903"/>
                  <a:pt x="1082842" y="73560"/>
                </a:cubicBezTo>
                <a:cubicBezTo>
                  <a:pt x="1089907" y="90046"/>
                  <a:pt x="1098884" y="105645"/>
                  <a:pt x="1106905" y="121687"/>
                </a:cubicBezTo>
                <a:cubicBezTo>
                  <a:pt x="1127937" y="226839"/>
                  <a:pt x="1131563" y="218184"/>
                  <a:pt x="1106905" y="374350"/>
                </a:cubicBezTo>
                <a:cubicBezTo>
                  <a:pt x="1104650" y="388633"/>
                  <a:pt x="1095104" y="402780"/>
                  <a:pt x="1082842" y="410444"/>
                </a:cubicBezTo>
                <a:cubicBezTo>
                  <a:pt x="1061332" y="423887"/>
                  <a:pt x="1010652" y="434508"/>
                  <a:pt x="1010652" y="434508"/>
                </a:cubicBezTo>
                <a:cubicBezTo>
                  <a:pt x="939533" y="363387"/>
                  <a:pt x="946472" y="388436"/>
                  <a:pt x="986589" y="217939"/>
                </a:cubicBezTo>
                <a:cubicBezTo>
                  <a:pt x="991782" y="195869"/>
                  <a:pt x="1059727" y="184615"/>
                  <a:pt x="1070810" y="181844"/>
                </a:cubicBezTo>
                <a:cubicBezTo>
                  <a:pt x="1445278" y="194757"/>
                  <a:pt x="1702091" y="209667"/>
                  <a:pt x="2105526" y="181844"/>
                </a:cubicBezTo>
                <a:cubicBezTo>
                  <a:pt x="2118178" y="180971"/>
                  <a:pt x="2113547" y="157781"/>
                  <a:pt x="2117558" y="145750"/>
                </a:cubicBezTo>
                <a:cubicBezTo>
                  <a:pt x="2085474" y="121687"/>
                  <a:pt x="2057176" y="91496"/>
                  <a:pt x="2021305" y="73560"/>
                </a:cubicBezTo>
                <a:cubicBezTo>
                  <a:pt x="1861663" y="-6261"/>
                  <a:pt x="2061027" y="90585"/>
                  <a:pt x="1937084" y="37466"/>
                </a:cubicBezTo>
                <a:cubicBezTo>
                  <a:pt x="1920599" y="30401"/>
                  <a:pt x="1905000" y="21423"/>
                  <a:pt x="1888958" y="13402"/>
                </a:cubicBezTo>
                <a:cubicBezTo>
                  <a:pt x="1864895" y="17413"/>
                  <a:pt x="1828615" y="4109"/>
                  <a:pt x="1816768" y="25434"/>
                </a:cubicBezTo>
                <a:cubicBezTo>
                  <a:pt x="1772135" y="105774"/>
                  <a:pt x="1844154" y="133342"/>
                  <a:pt x="1888958" y="157781"/>
                </a:cubicBezTo>
                <a:cubicBezTo>
                  <a:pt x="1915726" y="172381"/>
                  <a:pt x="1988139" y="208894"/>
                  <a:pt x="2021305" y="217939"/>
                </a:cubicBezTo>
                <a:cubicBezTo>
                  <a:pt x="2039676" y="222949"/>
                  <a:pt x="2164425" y="240103"/>
                  <a:pt x="2177716" y="242002"/>
                </a:cubicBezTo>
                <a:cubicBezTo>
                  <a:pt x="2217821" y="237992"/>
                  <a:pt x="2259196" y="240758"/>
                  <a:pt x="2298031" y="229971"/>
                </a:cubicBezTo>
                <a:cubicBezTo>
                  <a:pt x="2332594" y="220370"/>
                  <a:pt x="2359483" y="190544"/>
                  <a:pt x="2394284" y="181844"/>
                </a:cubicBezTo>
                <a:lnTo>
                  <a:pt x="2442410" y="169813"/>
                </a:lnTo>
                <a:cubicBezTo>
                  <a:pt x="2462518" y="171824"/>
                  <a:pt x="2565606" y="156481"/>
                  <a:pt x="2586789" y="205908"/>
                </a:cubicBezTo>
                <a:cubicBezTo>
                  <a:pt x="2594845" y="224704"/>
                  <a:pt x="2594810" y="246013"/>
                  <a:pt x="2598821" y="266066"/>
                </a:cubicBezTo>
                <a:cubicBezTo>
                  <a:pt x="2602831" y="322213"/>
                  <a:pt x="2601069" y="379074"/>
                  <a:pt x="2610852" y="434508"/>
                </a:cubicBezTo>
                <a:cubicBezTo>
                  <a:pt x="2613365" y="448748"/>
                  <a:pt x="2622884" y="462581"/>
                  <a:pt x="2634916" y="470602"/>
                </a:cubicBezTo>
                <a:cubicBezTo>
                  <a:pt x="2648675" y="479774"/>
                  <a:pt x="2667143" y="478091"/>
                  <a:pt x="2683042" y="482634"/>
                </a:cubicBezTo>
                <a:cubicBezTo>
                  <a:pt x="2695237" y="486118"/>
                  <a:pt x="2707105" y="490655"/>
                  <a:pt x="2719137" y="494666"/>
                </a:cubicBezTo>
                <a:cubicBezTo>
                  <a:pt x="2763253" y="490655"/>
                  <a:pt x="2809145" y="495662"/>
                  <a:pt x="2851484" y="482634"/>
                </a:cubicBezTo>
                <a:cubicBezTo>
                  <a:pt x="2865305" y="478381"/>
                  <a:pt x="2867142" y="458306"/>
                  <a:pt x="2875547" y="446539"/>
                </a:cubicBezTo>
                <a:cubicBezTo>
                  <a:pt x="2887202" y="430222"/>
                  <a:pt x="2899610" y="414455"/>
                  <a:pt x="2911642" y="398413"/>
                </a:cubicBezTo>
                <a:cubicBezTo>
                  <a:pt x="2915653" y="382371"/>
                  <a:pt x="2917314" y="365551"/>
                  <a:pt x="2923674" y="350287"/>
                </a:cubicBezTo>
                <a:cubicBezTo>
                  <a:pt x="2951397" y="283753"/>
                  <a:pt x="2959723" y="258083"/>
                  <a:pt x="3007895" y="217939"/>
                </a:cubicBezTo>
                <a:cubicBezTo>
                  <a:pt x="3019003" y="208682"/>
                  <a:pt x="3031958" y="201897"/>
                  <a:pt x="3043989" y="193876"/>
                </a:cubicBezTo>
                <a:cubicBezTo>
                  <a:pt x="3198728" y="232561"/>
                  <a:pt x="3057550" y="180901"/>
                  <a:pt x="3104147" y="518729"/>
                </a:cubicBezTo>
                <a:cubicBezTo>
                  <a:pt x="3106472" y="535585"/>
                  <a:pt x="3126811" y="544377"/>
                  <a:pt x="3140242" y="554823"/>
                </a:cubicBezTo>
                <a:cubicBezTo>
                  <a:pt x="3210700" y="609624"/>
                  <a:pt x="3188395" y="602950"/>
                  <a:pt x="3248526" y="602950"/>
                </a:cubicBezTo>
                <a:lnTo>
                  <a:pt x="3248526" y="602950"/>
                </a:lnTo>
                <a:cubicBezTo>
                  <a:pt x="3292642" y="598939"/>
                  <a:pt x="3336965" y="596773"/>
                  <a:pt x="3380874" y="590918"/>
                </a:cubicBezTo>
                <a:cubicBezTo>
                  <a:pt x="3397265" y="588733"/>
                  <a:pt x="3412464" y="578887"/>
                  <a:pt x="3429000" y="578887"/>
                </a:cubicBezTo>
                <a:cubicBezTo>
                  <a:pt x="3449450" y="578887"/>
                  <a:pt x="3469105" y="586908"/>
                  <a:pt x="3489158" y="590918"/>
                </a:cubicBezTo>
                <a:cubicBezTo>
                  <a:pt x="3497179" y="602950"/>
                  <a:pt x="3506754" y="614079"/>
                  <a:pt x="3513221" y="627013"/>
                </a:cubicBezTo>
                <a:cubicBezTo>
                  <a:pt x="3518893" y="638357"/>
                  <a:pt x="3537934" y="663108"/>
                  <a:pt x="3525252" y="663108"/>
                </a:cubicBezTo>
                <a:cubicBezTo>
                  <a:pt x="3510792" y="663108"/>
                  <a:pt x="3509210" y="639045"/>
                  <a:pt x="3501189" y="627013"/>
                </a:cubicBezTo>
                <a:cubicBezTo>
                  <a:pt x="3443793" y="713108"/>
                  <a:pt x="3500656" y="617115"/>
                  <a:pt x="3453063" y="807487"/>
                </a:cubicBezTo>
                <a:cubicBezTo>
                  <a:pt x="3445042" y="839571"/>
                  <a:pt x="3439458" y="872365"/>
                  <a:pt x="3429000" y="903739"/>
                </a:cubicBezTo>
                <a:cubicBezTo>
                  <a:pt x="3420979" y="927802"/>
                  <a:pt x="3411089" y="951321"/>
                  <a:pt x="3404937" y="975929"/>
                </a:cubicBezTo>
                <a:cubicBezTo>
                  <a:pt x="3400926" y="991971"/>
                  <a:pt x="3399419" y="1008856"/>
                  <a:pt x="3392905" y="1024055"/>
                </a:cubicBezTo>
                <a:cubicBezTo>
                  <a:pt x="3387209" y="1037346"/>
                  <a:pt x="3375309" y="1047216"/>
                  <a:pt x="3368842" y="1060150"/>
                </a:cubicBezTo>
                <a:cubicBezTo>
                  <a:pt x="3363170" y="1071493"/>
                  <a:pt x="3360821" y="1084213"/>
                  <a:pt x="3356810" y="1096244"/>
                </a:cubicBezTo>
                <a:cubicBezTo>
                  <a:pt x="3382874" y="1106670"/>
                  <a:pt x="3423414" y="1124253"/>
                  <a:pt x="3453063" y="1132339"/>
                </a:cubicBezTo>
                <a:cubicBezTo>
                  <a:pt x="3484969" y="1141041"/>
                  <a:pt x="3517941" y="1145944"/>
                  <a:pt x="3549316" y="1156402"/>
                </a:cubicBezTo>
                <a:cubicBezTo>
                  <a:pt x="3590294" y="1170061"/>
                  <a:pt x="3627275" y="1196058"/>
                  <a:pt x="3669631" y="1204529"/>
                </a:cubicBezTo>
                <a:cubicBezTo>
                  <a:pt x="3689684" y="1208539"/>
                  <a:pt x="3710060" y="1211179"/>
                  <a:pt x="3729789" y="1216560"/>
                </a:cubicBezTo>
                <a:cubicBezTo>
                  <a:pt x="3729805" y="1216564"/>
                  <a:pt x="3820019" y="1246636"/>
                  <a:pt x="3838074" y="1252655"/>
                </a:cubicBezTo>
                <a:lnTo>
                  <a:pt x="3874168" y="1264687"/>
                </a:lnTo>
                <a:cubicBezTo>
                  <a:pt x="3878279" y="1270169"/>
                  <a:pt x="3928460" y="1335221"/>
                  <a:pt x="3934326" y="1348908"/>
                </a:cubicBezTo>
                <a:cubicBezTo>
                  <a:pt x="3940840" y="1364107"/>
                  <a:pt x="3942347" y="1380992"/>
                  <a:pt x="3946358" y="1397034"/>
                </a:cubicBezTo>
                <a:cubicBezTo>
                  <a:pt x="3934021" y="1495727"/>
                  <a:pt x="3952373" y="1478247"/>
                  <a:pt x="3898231" y="1541413"/>
                </a:cubicBezTo>
                <a:cubicBezTo>
                  <a:pt x="3887158" y="1554332"/>
                  <a:pt x="3877011" y="1569245"/>
                  <a:pt x="3862137" y="1577508"/>
                </a:cubicBezTo>
                <a:cubicBezTo>
                  <a:pt x="3839964" y="1589826"/>
                  <a:pt x="3814010" y="1593550"/>
                  <a:pt x="3789947" y="1601571"/>
                </a:cubicBezTo>
                <a:lnTo>
                  <a:pt x="3753852" y="1613602"/>
                </a:lnTo>
                <a:cubicBezTo>
                  <a:pt x="3749842" y="1629644"/>
                  <a:pt x="3744335" y="1645385"/>
                  <a:pt x="3741821" y="1661729"/>
                </a:cubicBezTo>
                <a:cubicBezTo>
                  <a:pt x="3736299" y="1697624"/>
                  <a:pt x="3741273" y="1735560"/>
                  <a:pt x="3729789" y="1770013"/>
                </a:cubicBezTo>
                <a:cubicBezTo>
                  <a:pt x="3720644" y="1797449"/>
                  <a:pt x="3697705" y="1818139"/>
                  <a:pt x="3681663" y="1842202"/>
                </a:cubicBezTo>
                <a:lnTo>
                  <a:pt x="3657600" y="1878297"/>
                </a:lnTo>
                <a:cubicBezTo>
                  <a:pt x="3642623" y="1900763"/>
                  <a:pt x="3621965" y="1936863"/>
                  <a:pt x="3597442" y="1950487"/>
                </a:cubicBezTo>
                <a:cubicBezTo>
                  <a:pt x="3575269" y="1962805"/>
                  <a:pt x="3546357" y="1960480"/>
                  <a:pt x="3525252" y="1974550"/>
                </a:cubicBezTo>
                <a:cubicBezTo>
                  <a:pt x="3478606" y="2005648"/>
                  <a:pt x="3502876" y="1994041"/>
                  <a:pt x="3453063" y="2010644"/>
                </a:cubicBezTo>
                <a:cubicBezTo>
                  <a:pt x="3387354" y="2054451"/>
                  <a:pt x="3387660" y="2040879"/>
                  <a:pt x="3356810" y="2094866"/>
                </a:cubicBezTo>
                <a:cubicBezTo>
                  <a:pt x="3347911" y="2110438"/>
                  <a:pt x="3341975" y="2127612"/>
                  <a:pt x="3332747" y="2142992"/>
                </a:cubicBezTo>
                <a:cubicBezTo>
                  <a:pt x="3317868" y="2167791"/>
                  <a:pt x="3300663" y="2191118"/>
                  <a:pt x="3284621" y="2215181"/>
                </a:cubicBezTo>
                <a:cubicBezTo>
                  <a:pt x="3276600" y="2227213"/>
                  <a:pt x="3274276" y="2246703"/>
                  <a:pt x="3260558" y="2251276"/>
                </a:cubicBezTo>
                <a:cubicBezTo>
                  <a:pt x="3138761" y="2291875"/>
                  <a:pt x="3213658" y="2273394"/>
                  <a:pt x="3031958" y="2287371"/>
                </a:cubicBezTo>
                <a:cubicBezTo>
                  <a:pt x="3014320" y="2322646"/>
                  <a:pt x="2999503" y="2343581"/>
                  <a:pt x="2995863" y="2383623"/>
                </a:cubicBezTo>
                <a:cubicBezTo>
                  <a:pt x="2989317" y="2455627"/>
                  <a:pt x="2990686" y="2528217"/>
                  <a:pt x="2983831" y="2600192"/>
                </a:cubicBezTo>
                <a:cubicBezTo>
                  <a:pt x="2982629" y="2612817"/>
                  <a:pt x="2980768" y="2627319"/>
                  <a:pt x="2971800" y="2636287"/>
                </a:cubicBezTo>
                <a:cubicBezTo>
                  <a:pt x="2919764" y="2688323"/>
                  <a:pt x="2901686" y="2683998"/>
                  <a:pt x="2839452" y="2696444"/>
                </a:cubicBezTo>
                <a:cubicBezTo>
                  <a:pt x="2807368" y="2692434"/>
                  <a:pt x="2774394" y="2692920"/>
                  <a:pt x="2743200" y="2684413"/>
                </a:cubicBezTo>
                <a:cubicBezTo>
                  <a:pt x="2729249" y="2680608"/>
                  <a:pt x="2720396" y="2666046"/>
                  <a:pt x="2707105" y="2660350"/>
                </a:cubicBezTo>
                <a:cubicBezTo>
                  <a:pt x="2691906" y="2653836"/>
                  <a:pt x="2675021" y="2652329"/>
                  <a:pt x="2658979" y="2648318"/>
                </a:cubicBezTo>
                <a:cubicBezTo>
                  <a:pt x="2602832" y="2652329"/>
                  <a:pt x="2546061" y="2651096"/>
                  <a:pt x="2490537" y="2660350"/>
                </a:cubicBezTo>
                <a:cubicBezTo>
                  <a:pt x="2472845" y="2663299"/>
                  <a:pt x="2459204" y="2678115"/>
                  <a:pt x="2442410" y="2684413"/>
                </a:cubicBezTo>
                <a:cubicBezTo>
                  <a:pt x="2426927" y="2690219"/>
                  <a:pt x="2409971" y="2691215"/>
                  <a:pt x="2394284" y="2696444"/>
                </a:cubicBezTo>
                <a:cubicBezTo>
                  <a:pt x="2373795" y="2703274"/>
                  <a:pt x="2354423" y="2713127"/>
                  <a:pt x="2334126" y="2720508"/>
                </a:cubicBezTo>
                <a:cubicBezTo>
                  <a:pt x="2310289" y="2729176"/>
                  <a:pt x="2283042" y="2730501"/>
                  <a:pt x="2261937" y="2744571"/>
                </a:cubicBezTo>
                <a:cubicBezTo>
                  <a:pt x="2249905" y="2752592"/>
                  <a:pt x="2239133" y="2762938"/>
                  <a:pt x="2225842" y="2768634"/>
                </a:cubicBezTo>
                <a:cubicBezTo>
                  <a:pt x="2210969" y="2775008"/>
                  <a:pt x="2128271" y="2790554"/>
                  <a:pt x="2117558" y="2792697"/>
                </a:cubicBezTo>
                <a:cubicBezTo>
                  <a:pt x="2101516" y="2788687"/>
                  <a:pt x="2071616" y="2797057"/>
                  <a:pt x="2069431" y="2780666"/>
                </a:cubicBezTo>
                <a:cubicBezTo>
                  <a:pt x="2049471" y="2630964"/>
                  <a:pt x="2083829" y="2643586"/>
                  <a:pt x="2129589" y="2552066"/>
                </a:cubicBezTo>
                <a:cubicBezTo>
                  <a:pt x="2179402" y="2452440"/>
                  <a:pt x="2096723" y="2583319"/>
                  <a:pt x="2165684" y="2479876"/>
                </a:cubicBezTo>
                <a:cubicBezTo>
                  <a:pt x="2161673" y="2495918"/>
                  <a:pt x="2160166" y="2512803"/>
                  <a:pt x="2153652" y="2528002"/>
                </a:cubicBezTo>
                <a:cubicBezTo>
                  <a:pt x="2137837" y="2564902"/>
                  <a:pt x="2119002" y="2569583"/>
                  <a:pt x="2093495" y="2600192"/>
                </a:cubicBezTo>
                <a:cubicBezTo>
                  <a:pt x="2084238" y="2611301"/>
                  <a:pt x="2080410" y="2626876"/>
                  <a:pt x="2069431" y="2636287"/>
                </a:cubicBezTo>
                <a:cubicBezTo>
                  <a:pt x="2051676" y="2651506"/>
                  <a:pt x="2029003" y="2659826"/>
                  <a:pt x="2009274" y="2672381"/>
                </a:cubicBezTo>
                <a:cubicBezTo>
                  <a:pt x="1984875" y="2687908"/>
                  <a:pt x="1961147" y="2704466"/>
                  <a:pt x="1937084" y="2720508"/>
                </a:cubicBezTo>
                <a:cubicBezTo>
                  <a:pt x="1907165" y="2740454"/>
                  <a:pt x="1887753" y="2755550"/>
                  <a:pt x="1852863" y="2768634"/>
                </a:cubicBezTo>
                <a:cubicBezTo>
                  <a:pt x="1837380" y="2774440"/>
                  <a:pt x="1820779" y="2776655"/>
                  <a:pt x="1804737" y="2780666"/>
                </a:cubicBezTo>
                <a:cubicBezTo>
                  <a:pt x="1768489" y="2804831"/>
                  <a:pt x="1763255" y="2810475"/>
                  <a:pt x="1720516" y="2828792"/>
                </a:cubicBezTo>
                <a:cubicBezTo>
                  <a:pt x="1682017" y="2845291"/>
                  <a:pt x="1669452" y="2841557"/>
                  <a:pt x="1624263" y="2852855"/>
                </a:cubicBezTo>
                <a:cubicBezTo>
                  <a:pt x="1611959" y="2855931"/>
                  <a:pt x="1600363" y="2861403"/>
                  <a:pt x="1588168" y="2864887"/>
                </a:cubicBezTo>
                <a:cubicBezTo>
                  <a:pt x="1572269" y="2869430"/>
                  <a:pt x="1556084" y="2872908"/>
                  <a:pt x="1540042" y="2876918"/>
                </a:cubicBezTo>
                <a:cubicBezTo>
                  <a:pt x="1467853" y="2872908"/>
                  <a:pt x="1394705" y="2877275"/>
                  <a:pt x="1323474" y="2864887"/>
                </a:cubicBezTo>
                <a:cubicBezTo>
                  <a:pt x="1267429" y="2855140"/>
                  <a:pt x="1259076" y="2816060"/>
                  <a:pt x="1227221" y="2780666"/>
                </a:cubicBezTo>
                <a:cubicBezTo>
                  <a:pt x="1200948" y="2751474"/>
                  <a:pt x="1146844" y="2695203"/>
                  <a:pt x="1106905" y="2672381"/>
                </a:cubicBezTo>
                <a:cubicBezTo>
                  <a:pt x="1095894" y="2666089"/>
                  <a:pt x="1082842" y="2664360"/>
                  <a:pt x="1070810" y="2660350"/>
                </a:cubicBezTo>
                <a:cubicBezTo>
                  <a:pt x="1030705" y="2664360"/>
                  <a:pt x="990110" y="2664953"/>
                  <a:pt x="950495" y="2672381"/>
                </a:cubicBezTo>
                <a:cubicBezTo>
                  <a:pt x="925564" y="2677055"/>
                  <a:pt x="878305" y="2696444"/>
                  <a:pt x="878305" y="2696444"/>
                </a:cubicBezTo>
                <a:cubicBezTo>
                  <a:pt x="846221" y="2692434"/>
                  <a:pt x="810973" y="2698873"/>
                  <a:pt x="782052" y="2684413"/>
                </a:cubicBezTo>
                <a:cubicBezTo>
                  <a:pt x="766010" y="2676392"/>
                  <a:pt x="766887" y="2651859"/>
                  <a:pt x="757989" y="2636287"/>
                </a:cubicBezTo>
                <a:cubicBezTo>
                  <a:pt x="750815" y="2623732"/>
                  <a:pt x="741947" y="2612224"/>
                  <a:pt x="733926" y="2600192"/>
                </a:cubicBezTo>
                <a:cubicBezTo>
                  <a:pt x="729916" y="2588160"/>
                  <a:pt x="725379" y="2576291"/>
                  <a:pt x="721895" y="2564097"/>
                </a:cubicBezTo>
                <a:cubicBezTo>
                  <a:pt x="717352" y="2548197"/>
                  <a:pt x="715092" y="2531658"/>
                  <a:pt x="709863" y="2515971"/>
                </a:cubicBezTo>
                <a:cubicBezTo>
                  <a:pt x="703033" y="2495482"/>
                  <a:pt x="692006" y="2476500"/>
                  <a:pt x="685800" y="2455813"/>
                </a:cubicBezTo>
                <a:cubicBezTo>
                  <a:pt x="679924" y="2436226"/>
                  <a:pt x="678728" y="2415494"/>
                  <a:pt x="673768" y="2395655"/>
                </a:cubicBezTo>
                <a:cubicBezTo>
                  <a:pt x="670692" y="2383351"/>
                  <a:pt x="665747" y="2371592"/>
                  <a:pt x="661737" y="2359560"/>
                </a:cubicBezTo>
                <a:cubicBezTo>
                  <a:pt x="637674" y="2363571"/>
                  <a:pt x="613361" y="2366300"/>
                  <a:pt x="589547" y="2371592"/>
                </a:cubicBezTo>
                <a:cubicBezTo>
                  <a:pt x="577167" y="2374343"/>
                  <a:pt x="565646" y="2380139"/>
                  <a:pt x="553452" y="2383623"/>
                </a:cubicBezTo>
                <a:cubicBezTo>
                  <a:pt x="537552" y="2388166"/>
                  <a:pt x="521368" y="2391644"/>
                  <a:pt x="505326" y="2395655"/>
                </a:cubicBezTo>
                <a:cubicBezTo>
                  <a:pt x="485273" y="2391644"/>
                  <a:pt x="462704" y="2394144"/>
                  <a:pt x="445168" y="2383623"/>
                </a:cubicBezTo>
                <a:cubicBezTo>
                  <a:pt x="420851" y="2369033"/>
                  <a:pt x="413333" y="2324882"/>
                  <a:pt x="385010" y="2323466"/>
                </a:cubicBezTo>
                <a:lnTo>
                  <a:pt x="144379" y="2311434"/>
                </a:lnTo>
                <a:cubicBezTo>
                  <a:pt x="140368" y="2295392"/>
                  <a:pt x="135934" y="2279450"/>
                  <a:pt x="132347" y="2263308"/>
                </a:cubicBezTo>
                <a:cubicBezTo>
                  <a:pt x="101796" y="2125826"/>
                  <a:pt x="137630" y="2272403"/>
                  <a:pt x="108284" y="2155023"/>
                </a:cubicBezTo>
                <a:cubicBezTo>
                  <a:pt x="116305" y="2082834"/>
                  <a:pt x="119354" y="2009917"/>
                  <a:pt x="132347" y="1938455"/>
                </a:cubicBezTo>
                <a:cubicBezTo>
                  <a:pt x="136915" y="1913332"/>
                  <a:pt x="177472" y="1858905"/>
                  <a:pt x="192505" y="1842202"/>
                </a:cubicBezTo>
                <a:cubicBezTo>
                  <a:pt x="215270" y="1816907"/>
                  <a:pt x="240632" y="1794076"/>
                  <a:pt x="264695" y="1770013"/>
                </a:cubicBezTo>
                <a:cubicBezTo>
                  <a:pt x="276727" y="1757981"/>
                  <a:pt x="286632" y="1743356"/>
                  <a:pt x="300789" y="1733918"/>
                </a:cubicBezTo>
                <a:cubicBezTo>
                  <a:pt x="351807" y="1699906"/>
                  <a:pt x="323950" y="1716322"/>
                  <a:pt x="385010" y="1685792"/>
                </a:cubicBezTo>
                <a:cubicBezTo>
                  <a:pt x="393031" y="1673760"/>
                  <a:pt x="398849" y="1659922"/>
                  <a:pt x="409074" y="1649697"/>
                </a:cubicBezTo>
                <a:cubicBezTo>
                  <a:pt x="419299" y="1639472"/>
                  <a:pt x="433600" y="1634310"/>
                  <a:pt x="445168" y="1625634"/>
                </a:cubicBezTo>
                <a:cubicBezTo>
                  <a:pt x="465712" y="1610226"/>
                  <a:pt x="485273" y="1593550"/>
                  <a:pt x="505326" y="1577508"/>
                </a:cubicBezTo>
                <a:cubicBezTo>
                  <a:pt x="509337" y="1565476"/>
                  <a:pt x="519151" y="1553968"/>
                  <a:pt x="517358" y="1541413"/>
                </a:cubicBezTo>
                <a:cubicBezTo>
                  <a:pt x="510400" y="1492708"/>
                  <a:pt x="494204" y="1491347"/>
                  <a:pt x="457200" y="1481255"/>
                </a:cubicBezTo>
                <a:cubicBezTo>
                  <a:pt x="339658" y="1449198"/>
                  <a:pt x="372146" y="1458312"/>
                  <a:pt x="240631" y="1445160"/>
                </a:cubicBezTo>
                <a:cubicBezTo>
                  <a:pt x="191869" y="1428906"/>
                  <a:pt x="193512" y="1438154"/>
                  <a:pt x="168442" y="1372971"/>
                </a:cubicBezTo>
                <a:cubicBezTo>
                  <a:pt x="156570" y="1342104"/>
                  <a:pt x="144379" y="1276718"/>
                  <a:pt x="144379" y="1276718"/>
                </a:cubicBezTo>
                <a:cubicBezTo>
                  <a:pt x="127374" y="1106677"/>
                  <a:pt x="124473" y="1164781"/>
                  <a:pt x="156410" y="951866"/>
                </a:cubicBezTo>
                <a:cubicBezTo>
                  <a:pt x="158291" y="939324"/>
                  <a:pt x="161407" y="926323"/>
                  <a:pt x="168442" y="915771"/>
                </a:cubicBezTo>
                <a:cubicBezTo>
                  <a:pt x="177880" y="901613"/>
                  <a:pt x="194091" y="893107"/>
                  <a:pt x="204537" y="879676"/>
                </a:cubicBezTo>
                <a:cubicBezTo>
                  <a:pt x="222292" y="856848"/>
                  <a:pt x="233619" y="829252"/>
                  <a:pt x="252663" y="807487"/>
                </a:cubicBezTo>
                <a:cubicBezTo>
                  <a:pt x="269895" y="787793"/>
                  <a:pt x="317730" y="772129"/>
                  <a:pt x="336884" y="759360"/>
                </a:cubicBezTo>
                <a:cubicBezTo>
                  <a:pt x="363452" y="741648"/>
                  <a:pt x="400947" y="703266"/>
                  <a:pt x="433137" y="687171"/>
                </a:cubicBezTo>
                <a:cubicBezTo>
                  <a:pt x="444480" y="681499"/>
                  <a:pt x="457200" y="679150"/>
                  <a:pt x="469231" y="675139"/>
                </a:cubicBezTo>
                <a:cubicBezTo>
                  <a:pt x="465221" y="663107"/>
                  <a:pt x="466168" y="648012"/>
                  <a:pt x="457200" y="639044"/>
                </a:cubicBezTo>
                <a:cubicBezTo>
                  <a:pt x="448232" y="630076"/>
                  <a:pt x="433787" y="627013"/>
                  <a:pt x="421105" y="627013"/>
                </a:cubicBezTo>
                <a:cubicBezTo>
                  <a:pt x="368814" y="627013"/>
                  <a:pt x="316832" y="635034"/>
                  <a:pt x="264695" y="639044"/>
                </a:cubicBezTo>
                <a:cubicBezTo>
                  <a:pt x="247674" y="644718"/>
                  <a:pt x="195581" y="663108"/>
                  <a:pt x="180474" y="663108"/>
                </a:cubicBezTo>
                <a:cubicBezTo>
                  <a:pt x="140169" y="663108"/>
                  <a:pt x="100263" y="655087"/>
                  <a:pt x="60158" y="651076"/>
                </a:cubicBezTo>
                <a:cubicBezTo>
                  <a:pt x="48126" y="643055"/>
                  <a:pt x="31727" y="639275"/>
                  <a:pt x="24063" y="627013"/>
                </a:cubicBezTo>
                <a:cubicBezTo>
                  <a:pt x="10620" y="605504"/>
                  <a:pt x="0" y="554823"/>
                  <a:pt x="0" y="554823"/>
                </a:cubicBezTo>
                <a:cubicBezTo>
                  <a:pt x="4010" y="526749"/>
                  <a:pt x="-1741" y="495392"/>
                  <a:pt x="12031" y="470602"/>
                </a:cubicBezTo>
                <a:cubicBezTo>
                  <a:pt x="20741" y="454923"/>
                  <a:pt x="44585" y="455438"/>
                  <a:pt x="60158" y="446539"/>
                </a:cubicBezTo>
                <a:cubicBezTo>
                  <a:pt x="72713" y="439365"/>
                  <a:pt x="83319" y="428943"/>
                  <a:pt x="96252" y="422476"/>
                </a:cubicBezTo>
                <a:cubicBezTo>
                  <a:pt x="107596" y="416804"/>
                  <a:pt x="121003" y="416116"/>
                  <a:pt x="132347" y="410444"/>
                </a:cubicBezTo>
                <a:cubicBezTo>
                  <a:pt x="145281" y="403977"/>
                  <a:pt x="155228" y="392254"/>
                  <a:pt x="168442" y="386381"/>
                </a:cubicBezTo>
                <a:cubicBezTo>
                  <a:pt x="191621" y="376079"/>
                  <a:pt x="240631" y="362318"/>
                  <a:pt x="240631" y="362318"/>
                </a:cubicBezTo>
                <a:cubicBezTo>
                  <a:pt x="244642" y="350286"/>
                  <a:pt x="252663" y="338906"/>
                  <a:pt x="252663" y="326223"/>
                </a:cubicBezTo>
                <a:cubicBezTo>
                  <a:pt x="252663" y="293269"/>
                  <a:pt x="232251" y="277943"/>
                  <a:pt x="204537" y="266066"/>
                </a:cubicBezTo>
                <a:cubicBezTo>
                  <a:pt x="189338" y="259552"/>
                  <a:pt x="172452" y="258045"/>
                  <a:pt x="156410" y="254034"/>
                </a:cubicBezTo>
                <a:cubicBezTo>
                  <a:pt x="123799" y="260556"/>
                  <a:pt x="83763" y="260623"/>
                  <a:pt x="60158" y="290129"/>
                </a:cubicBezTo>
                <a:cubicBezTo>
                  <a:pt x="52235" y="300032"/>
                  <a:pt x="54651" y="315348"/>
                  <a:pt x="48126" y="326223"/>
                </a:cubicBezTo>
                <a:cubicBezTo>
                  <a:pt x="21227" y="371054"/>
                  <a:pt x="28073" y="346276"/>
                  <a:pt x="24063" y="350287"/>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6" name="Rectangle 5">
            <a:extLst>
              <a:ext uri="{FF2B5EF4-FFF2-40B4-BE49-F238E27FC236}">
                <a16:creationId xmlns:a16="http://schemas.microsoft.com/office/drawing/2014/main" id="{D2AC58F5-4D43-104C-AE25-7DFD89CC2BE1}"/>
              </a:ext>
            </a:extLst>
          </p:cNvPr>
          <p:cNvSpPr/>
          <p:nvPr/>
        </p:nvSpPr>
        <p:spPr>
          <a:xfrm>
            <a:off x="1032934" y="3853700"/>
            <a:ext cx="3287043" cy="2308324"/>
          </a:xfrm>
          <a:prstGeom prst="rect">
            <a:avLst/>
          </a:prstGeom>
        </p:spPr>
        <p:txBody>
          <a:bodyPr wrap="square">
            <a:spAutoFit/>
          </a:bodyPr>
          <a:lstStyle/>
          <a:p>
            <a:pPr lvl="0" algn="ctr">
              <a:spcBef>
                <a:spcPts val="480"/>
              </a:spcBef>
            </a:pPr>
            <a:r>
              <a:rPr lang="en-US" sz="2400">
                <a:solidFill>
                  <a:schemeClr val="bg1"/>
                </a:solidFill>
                <a:latin typeface="Corbel" panose="020B0503020204020204" pitchFamily="34" charset="0"/>
              </a:rPr>
              <a:t>Very </a:t>
            </a:r>
            <a:r>
              <a:rPr lang="en-US" sz="2400" b="1">
                <a:solidFill>
                  <a:schemeClr val="bg1"/>
                </a:solidFill>
                <a:latin typeface="Corbel" panose="020B0503020204020204" pitchFamily="34" charset="0"/>
              </a:rPr>
              <a:t>fast</a:t>
            </a:r>
            <a:r>
              <a:rPr lang="en-US" sz="2400">
                <a:solidFill>
                  <a:schemeClr val="bg1"/>
                </a:solidFill>
                <a:latin typeface="Corbel" panose="020B0503020204020204" pitchFamily="34" charset="0"/>
              </a:rPr>
              <a:t> but has very </a:t>
            </a:r>
            <a:r>
              <a:rPr lang="en-US" sz="2400" b="1">
                <a:solidFill>
                  <a:schemeClr val="bg1"/>
                </a:solidFill>
                <a:latin typeface="Corbel" panose="020B0503020204020204" pitchFamily="34" charset="0"/>
              </a:rPr>
              <a:t>limited space</a:t>
            </a:r>
            <a:r>
              <a:rPr lang="en-US" sz="2400">
                <a:solidFill>
                  <a:schemeClr val="bg1"/>
                </a:solidFill>
                <a:latin typeface="Corbel" panose="020B0503020204020204" pitchFamily="34" charset="0"/>
              </a:rPr>
              <a:t>. Several experiments showed that we can hold in the working memory up to </a:t>
            </a:r>
            <a:r>
              <a:rPr lang="en-US" sz="2400" b="1">
                <a:solidFill>
                  <a:schemeClr val="bg1"/>
                </a:solidFill>
                <a:latin typeface="Corbel" panose="020B0503020204020204" pitchFamily="34" charset="0"/>
              </a:rPr>
              <a:t>7 +/- 2 items</a:t>
            </a:r>
            <a:r>
              <a:rPr lang="en-US" sz="2400">
                <a:solidFill>
                  <a:schemeClr val="bg1"/>
                </a:solidFill>
                <a:latin typeface="Corbel" panose="020B0503020204020204" pitchFamily="34" charset="0"/>
              </a:rPr>
              <a:t>.</a:t>
            </a:r>
          </a:p>
        </p:txBody>
      </p:sp>
      <p:cxnSp>
        <p:nvCxnSpPr>
          <p:cNvPr id="7" name="Straight Arrow Connector 6">
            <a:extLst>
              <a:ext uri="{FF2B5EF4-FFF2-40B4-BE49-F238E27FC236}">
                <a16:creationId xmlns:a16="http://schemas.microsoft.com/office/drawing/2014/main" id="{5DE41283-71C2-6F43-887B-92AB96A531ED}"/>
              </a:ext>
            </a:extLst>
          </p:cNvPr>
          <p:cNvCxnSpPr>
            <a:cxnSpLocks/>
          </p:cNvCxnSpPr>
          <p:nvPr/>
        </p:nvCxnSpPr>
        <p:spPr>
          <a:xfrm flipV="1">
            <a:off x="4367463" y="2521728"/>
            <a:ext cx="2785727" cy="1247305"/>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8058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5" name="Google Shape;365;p52"/>
          <p:cNvPicPr preferRelativeResize="0"/>
          <p:nvPr/>
        </p:nvPicPr>
        <p:blipFill>
          <a:blip r:embed="rId3">
            <a:alphaModFix/>
          </a:blip>
          <a:stretch>
            <a:fillRect/>
          </a:stretch>
        </p:blipFill>
        <p:spPr>
          <a:xfrm>
            <a:off x="974558" y="836476"/>
            <a:ext cx="10738624" cy="5865114"/>
          </a:xfrm>
          <a:prstGeom prst="rect">
            <a:avLst/>
          </a:prstGeom>
          <a:noFill/>
          <a:ln>
            <a:noFill/>
          </a:ln>
        </p:spPr>
      </p:pic>
      <p:sp>
        <p:nvSpPr>
          <p:cNvPr id="9" name="Freeform 8">
            <a:extLst>
              <a:ext uri="{FF2B5EF4-FFF2-40B4-BE49-F238E27FC236}">
                <a16:creationId xmlns:a16="http://schemas.microsoft.com/office/drawing/2014/main" id="{CF095653-38E6-4647-8136-95F96CA68BF4}"/>
              </a:ext>
            </a:extLst>
          </p:cNvPr>
          <p:cNvSpPr/>
          <p:nvPr/>
        </p:nvSpPr>
        <p:spPr>
          <a:xfrm>
            <a:off x="719667" y="3115732"/>
            <a:ext cx="4851400" cy="3437467"/>
          </a:xfrm>
          <a:custGeom>
            <a:avLst/>
            <a:gdLst>
              <a:gd name="connsiteX0" fmla="*/ 1134533 w 4572000"/>
              <a:gd name="connsiteY0" fmla="*/ 714898 h 3136364"/>
              <a:gd name="connsiteX1" fmla="*/ 1134533 w 4572000"/>
              <a:gd name="connsiteY1" fmla="*/ 714898 h 3136364"/>
              <a:gd name="connsiteX2" fmla="*/ 1253066 w 4572000"/>
              <a:gd name="connsiteY2" fmla="*/ 630231 h 3136364"/>
              <a:gd name="connsiteX3" fmla="*/ 1337733 w 4572000"/>
              <a:gd name="connsiteY3" fmla="*/ 579431 h 3136364"/>
              <a:gd name="connsiteX4" fmla="*/ 1422400 w 4572000"/>
              <a:gd name="connsiteY4" fmla="*/ 477831 h 3136364"/>
              <a:gd name="connsiteX5" fmla="*/ 1473200 w 4572000"/>
              <a:gd name="connsiteY5" fmla="*/ 460898 h 3136364"/>
              <a:gd name="connsiteX6" fmla="*/ 1490133 w 4572000"/>
              <a:gd name="connsiteY6" fmla="*/ 664098 h 3136364"/>
              <a:gd name="connsiteX7" fmla="*/ 1507066 w 4572000"/>
              <a:gd name="connsiteY7" fmla="*/ 714898 h 3136364"/>
              <a:gd name="connsiteX8" fmla="*/ 1557866 w 4572000"/>
              <a:gd name="connsiteY8" fmla="*/ 731831 h 3136364"/>
              <a:gd name="connsiteX9" fmla="*/ 1642533 w 4572000"/>
              <a:gd name="connsiteY9" fmla="*/ 714898 h 3136364"/>
              <a:gd name="connsiteX10" fmla="*/ 1778000 w 4572000"/>
              <a:gd name="connsiteY10" fmla="*/ 579431 h 3136364"/>
              <a:gd name="connsiteX11" fmla="*/ 1862666 w 4572000"/>
              <a:gd name="connsiteY11" fmla="*/ 477831 h 3136364"/>
              <a:gd name="connsiteX12" fmla="*/ 1947333 w 4572000"/>
              <a:gd name="connsiteY12" fmla="*/ 613298 h 3136364"/>
              <a:gd name="connsiteX13" fmla="*/ 1964266 w 4572000"/>
              <a:gd name="connsiteY13" fmla="*/ 664098 h 3136364"/>
              <a:gd name="connsiteX14" fmla="*/ 2167466 w 4572000"/>
              <a:gd name="connsiteY14" fmla="*/ 579431 h 3136364"/>
              <a:gd name="connsiteX15" fmla="*/ 2269066 w 4572000"/>
              <a:gd name="connsiteY15" fmla="*/ 511698 h 3136364"/>
              <a:gd name="connsiteX16" fmla="*/ 2286000 w 4572000"/>
              <a:gd name="connsiteY16" fmla="*/ 647164 h 3136364"/>
              <a:gd name="connsiteX17" fmla="*/ 2302933 w 4572000"/>
              <a:gd name="connsiteY17" fmla="*/ 714898 h 3136364"/>
              <a:gd name="connsiteX18" fmla="*/ 2353733 w 4572000"/>
              <a:gd name="connsiteY18" fmla="*/ 748764 h 3136364"/>
              <a:gd name="connsiteX19" fmla="*/ 2455333 w 4572000"/>
              <a:gd name="connsiteY19" fmla="*/ 782631 h 3136364"/>
              <a:gd name="connsiteX20" fmla="*/ 2607733 w 4572000"/>
              <a:gd name="connsiteY20" fmla="*/ 765698 h 3136364"/>
              <a:gd name="connsiteX21" fmla="*/ 2743200 w 4572000"/>
              <a:gd name="connsiteY21" fmla="*/ 681031 h 3136364"/>
              <a:gd name="connsiteX22" fmla="*/ 2844800 w 4572000"/>
              <a:gd name="connsiteY22" fmla="*/ 579431 h 3136364"/>
              <a:gd name="connsiteX23" fmla="*/ 2912533 w 4572000"/>
              <a:gd name="connsiteY23" fmla="*/ 511698 h 3136364"/>
              <a:gd name="connsiteX24" fmla="*/ 2946400 w 4572000"/>
              <a:gd name="connsiteY24" fmla="*/ 460898 h 3136364"/>
              <a:gd name="connsiteX25" fmla="*/ 2997200 w 4572000"/>
              <a:gd name="connsiteY25" fmla="*/ 443964 h 3136364"/>
              <a:gd name="connsiteX26" fmla="*/ 3014133 w 4572000"/>
              <a:gd name="connsiteY26" fmla="*/ 511698 h 3136364"/>
              <a:gd name="connsiteX27" fmla="*/ 3031066 w 4572000"/>
              <a:gd name="connsiteY27" fmla="*/ 562498 h 3136364"/>
              <a:gd name="connsiteX28" fmla="*/ 3048000 w 4572000"/>
              <a:gd name="connsiteY28" fmla="*/ 748764 h 3136364"/>
              <a:gd name="connsiteX29" fmla="*/ 3064933 w 4572000"/>
              <a:gd name="connsiteY29" fmla="*/ 850364 h 3136364"/>
              <a:gd name="connsiteX30" fmla="*/ 3166533 w 4572000"/>
              <a:gd name="connsiteY30" fmla="*/ 833431 h 3136364"/>
              <a:gd name="connsiteX31" fmla="*/ 3251200 w 4572000"/>
              <a:gd name="connsiteY31" fmla="*/ 782631 h 3136364"/>
              <a:gd name="connsiteX32" fmla="*/ 3369733 w 4572000"/>
              <a:gd name="connsiteY32" fmla="*/ 697964 h 3136364"/>
              <a:gd name="connsiteX33" fmla="*/ 3488266 w 4572000"/>
              <a:gd name="connsiteY33" fmla="*/ 596364 h 3136364"/>
              <a:gd name="connsiteX34" fmla="*/ 3522133 w 4572000"/>
              <a:gd name="connsiteY34" fmla="*/ 664098 h 3136364"/>
              <a:gd name="connsiteX35" fmla="*/ 3556000 w 4572000"/>
              <a:gd name="connsiteY35" fmla="*/ 816498 h 3136364"/>
              <a:gd name="connsiteX36" fmla="*/ 3589866 w 4572000"/>
              <a:gd name="connsiteY36" fmla="*/ 867298 h 3136364"/>
              <a:gd name="connsiteX37" fmla="*/ 3826933 w 4572000"/>
              <a:gd name="connsiteY37" fmla="*/ 833431 h 3136364"/>
              <a:gd name="connsiteX38" fmla="*/ 3877733 w 4572000"/>
              <a:gd name="connsiteY38" fmla="*/ 799564 h 3136364"/>
              <a:gd name="connsiteX39" fmla="*/ 4064000 w 4572000"/>
              <a:gd name="connsiteY39" fmla="*/ 816498 h 3136364"/>
              <a:gd name="connsiteX40" fmla="*/ 4013200 w 4572000"/>
              <a:gd name="connsiteY40" fmla="*/ 867298 h 3136364"/>
              <a:gd name="connsiteX41" fmla="*/ 3996266 w 4572000"/>
              <a:gd name="connsiteY41" fmla="*/ 918098 h 3136364"/>
              <a:gd name="connsiteX42" fmla="*/ 3928533 w 4572000"/>
              <a:gd name="connsiteY42" fmla="*/ 1070498 h 3136364"/>
              <a:gd name="connsiteX43" fmla="*/ 3911600 w 4572000"/>
              <a:gd name="connsiteY43" fmla="*/ 1121298 h 3136364"/>
              <a:gd name="connsiteX44" fmla="*/ 4114800 w 4572000"/>
              <a:gd name="connsiteY44" fmla="*/ 1172098 h 3136364"/>
              <a:gd name="connsiteX45" fmla="*/ 4165600 w 4572000"/>
              <a:gd name="connsiteY45" fmla="*/ 1189031 h 3136364"/>
              <a:gd name="connsiteX46" fmla="*/ 4368800 w 4572000"/>
              <a:gd name="connsiteY46" fmla="*/ 1205964 h 3136364"/>
              <a:gd name="connsiteX47" fmla="*/ 4453466 w 4572000"/>
              <a:gd name="connsiteY47" fmla="*/ 1222898 h 3136364"/>
              <a:gd name="connsiteX48" fmla="*/ 4555066 w 4572000"/>
              <a:gd name="connsiteY48" fmla="*/ 1239831 h 3136364"/>
              <a:gd name="connsiteX49" fmla="*/ 4572000 w 4572000"/>
              <a:gd name="connsiteY49" fmla="*/ 1307564 h 3136364"/>
              <a:gd name="connsiteX50" fmla="*/ 4538133 w 4572000"/>
              <a:gd name="connsiteY50" fmla="*/ 1375298 h 3136364"/>
              <a:gd name="connsiteX51" fmla="*/ 4402666 w 4572000"/>
              <a:gd name="connsiteY51" fmla="*/ 1459964 h 3136364"/>
              <a:gd name="connsiteX52" fmla="*/ 4301066 w 4572000"/>
              <a:gd name="connsiteY52" fmla="*/ 1510764 h 3136364"/>
              <a:gd name="connsiteX53" fmla="*/ 4148666 w 4572000"/>
              <a:gd name="connsiteY53" fmla="*/ 1578498 h 3136364"/>
              <a:gd name="connsiteX54" fmla="*/ 4047066 w 4572000"/>
              <a:gd name="connsiteY54" fmla="*/ 1612364 h 3136364"/>
              <a:gd name="connsiteX55" fmla="*/ 4030133 w 4572000"/>
              <a:gd name="connsiteY55" fmla="*/ 1663164 h 3136364"/>
              <a:gd name="connsiteX56" fmla="*/ 4097866 w 4572000"/>
              <a:gd name="connsiteY56" fmla="*/ 1730898 h 3136364"/>
              <a:gd name="connsiteX57" fmla="*/ 4216400 w 4572000"/>
              <a:gd name="connsiteY57" fmla="*/ 1798631 h 3136364"/>
              <a:gd name="connsiteX58" fmla="*/ 4267200 w 4572000"/>
              <a:gd name="connsiteY58" fmla="*/ 1832498 h 3136364"/>
              <a:gd name="connsiteX59" fmla="*/ 4334933 w 4572000"/>
              <a:gd name="connsiteY59" fmla="*/ 1849431 h 3136364"/>
              <a:gd name="connsiteX60" fmla="*/ 4385733 w 4572000"/>
              <a:gd name="connsiteY60" fmla="*/ 1866364 h 3136364"/>
              <a:gd name="connsiteX61" fmla="*/ 4334933 w 4572000"/>
              <a:gd name="connsiteY61" fmla="*/ 1967964 h 3136364"/>
              <a:gd name="connsiteX62" fmla="*/ 4013200 w 4572000"/>
              <a:gd name="connsiteY62" fmla="*/ 1984898 h 3136364"/>
              <a:gd name="connsiteX63" fmla="*/ 3843866 w 4572000"/>
              <a:gd name="connsiteY63" fmla="*/ 2001831 h 3136364"/>
              <a:gd name="connsiteX64" fmla="*/ 3860800 w 4572000"/>
              <a:gd name="connsiteY64" fmla="*/ 2137298 h 3136364"/>
              <a:gd name="connsiteX65" fmla="*/ 3894666 w 4572000"/>
              <a:gd name="connsiteY65" fmla="*/ 2238898 h 3136364"/>
              <a:gd name="connsiteX66" fmla="*/ 3911600 w 4572000"/>
              <a:gd name="connsiteY66" fmla="*/ 2323564 h 3136364"/>
              <a:gd name="connsiteX67" fmla="*/ 3877733 w 4572000"/>
              <a:gd name="connsiteY67" fmla="*/ 2408231 h 3136364"/>
              <a:gd name="connsiteX68" fmla="*/ 3589866 w 4572000"/>
              <a:gd name="connsiteY68" fmla="*/ 2340498 h 3136364"/>
              <a:gd name="connsiteX69" fmla="*/ 3539066 w 4572000"/>
              <a:gd name="connsiteY69" fmla="*/ 2306631 h 3136364"/>
              <a:gd name="connsiteX70" fmla="*/ 3471333 w 4572000"/>
              <a:gd name="connsiteY70" fmla="*/ 2289698 h 3136364"/>
              <a:gd name="connsiteX71" fmla="*/ 3420533 w 4572000"/>
              <a:gd name="connsiteY71" fmla="*/ 2272764 h 3136364"/>
              <a:gd name="connsiteX72" fmla="*/ 3369733 w 4572000"/>
              <a:gd name="connsiteY72" fmla="*/ 2357431 h 3136364"/>
              <a:gd name="connsiteX73" fmla="*/ 3268133 w 4572000"/>
              <a:gd name="connsiteY73" fmla="*/ 2831564 h 3136364"/>
              <a:gd name="connsiteX74" fmla="*/ 3081866 w 4572000"/>
              <a:gd name="connsiteY74" fmla="*/ 2814631 h 3136364"/>
              <a:gd name="connsiteX75" fmla="*/ 2980266 w 4572000"/>
              <a:gd name="connsiteY75" fmla="*/ 2780764 h 3136364"/>
              <a:gd name="connsiteX76" fmla="*/ 2929466 w 4572000"/>
              <a:gd name="connsiteY76" fmla="*/ 2763831 h 3136364"/>
              <a:gd name="connsiteX77" fmla="*/ 2810933 w 4572000"/>
              <a:gd name="connsiteY77" fmla="*/ 2780764 h 3136364"/>
              <a:gd name="connsiteX78" fmla="*/ 2794000 w 4572000"/>
              <a:gd name="connsiteY78" fmla="*/ 2848498 h 3136364"/>
              <a:gd name="connsiteX79" fmla="*/ 2760133 w 4572000"/>
              <a:gd name="connsiteY79" fmla="*/ 2899298 h 3136364"/>
              <a:gd name="connsiteX80" fmla="*/ 2675466 w 4572000"/>
              <a:gd name="connsiteY80" fmla="*/ 3034764 h 3136364"/>
              <a:gd name="connsiteX81" fmla="*/ 2624666 w 4572000"/>
              <a:gd name="connsiteY81" fmla="*/ 3000898 h 3136364"/>
              <a:gd name="connsiteX82" fmla="*/ 2438400 w 4572000"/>
              <a:gd name="connsiteY82" fmla="*/ 2967031 h 3136364"/>
              <a:gd name="connsiteX83" fmla="*/ 2184400 w 4572000"/>
              <a:gd name="connsiteY83" fmla="*/ 3034764 h 3136364"/>
              <a:gd name="connsiteX84" fmla="*/ 2082800 w 4572000"/>
              <a:gd name="connsiteY84" fmla="*/ 3136364 h 3136364"/>
              <a:gd name="connsiteX85" fmla="*/ 2032000 w 4572000"/>
              <a:gd name="connsiteY85" fmla="*/ 3051698 h 3136364"/>
              <a:gd name="connsiteX86" fmla="*/ 1998133 w 4572000"/>
              <a:gd name="connsiteY86" fmla="*/ 2882364 h 3136364"/>
              <a:gd name="connsiteX87" fmla="*/ 1964266 w 4572000"/>
              <a:gd name="connsiteY87" fmla="*/ 2814631 h 3136364"/>
              <a:gd name="connsiteX88" fmla="*/ 1947333 w 4572000"/>
              <a:gd name="connsiteY88" fmla="*/ 2763831 h 3136364"/>
              <a:gd name="connsiteX89" fmla="*/ 1879600 w 4572000"/>
              <a:gd name="connsiteY89" fmla="*/ 2780764 h 3136364"/>
              <a:gd name="connsiteX90" fmla="*/ 1845733 w 4572000"/>
              <a:gd name="connsiteY90" fmla="*/ 2865431 h 3136364"/>
              <a:gd name="connsiteX91" fmla="*/ 1794933 w 4572000"/>
              <a:gd name="connsiteY91" fmla="*/ 2933164 h 3136364"/>
              <a:gd name="connsiteX92" fmla="*/ 1761066 w 4572000"/>
              <a:gd name="connsiteY92" fmla="*/ 3000898 h 3136364"/>
              <a:gd name="connsiteX93" fmla="*/ 1676400 w 4572000"/>
              <a:gd name="connsiteY93" fmla="*/ 3136364 h 3136364"/>
              <a:gd name="connsiteX94" fmla="*/ 1591733 w 4572000"/>
              <a:gd name="connsiteY94" fmla="*/ 3051698 h 3136364"/>
              <a:gd name="connsiteX95" fmla="*/ 1490133 w 4572000"/>
              <a:gd name="connsiteY95" fmla="*/ 2967031 h 3136364"/>
              <a:gd name="connsiteX96" fmla="*/ 1371600 w 4572000"/>
              <a:gd name="connsiteY96" fmla="*/ 3017831 h 3136364"/>
              <a:gd name="connsiteX97" fmla="*/ 1303866 w 4572000"/>
              <a:gd name="connsiteY97" fmla="*/ 3119431 h 3136364"/>
              <a:gd name="connsiteX98" fmla="*/ 1270000 w 4572000"/>
              <a:gd name="connsiteY98" fmla="*/ 3068631 h 3136364"/>
              <a:gd name="connsiteX99" fmla="*/ 1253066 w 4572000"/>
              <a:gd name="connsiteY99" fmla="*/ 2899298 h 3136364"/>
              <a:gd name="connsiteX100" fmla="*/ 1236133 w 4572000"/>
              <a:gd name="connsiteY100" fmla="*/ 2797698 h 3136364"/>
              <a:gd name="connsiteX101" fmla="*/ 1219200 w 4572000"/>
              <a:gd name="connsiteY101" fmla="*/ 2713031 h 3136364"/>
              <a:gd name="connsiteX102" fmla="*/ 1168400 w 4572000"/>
              <a:gd name="connsiteY102" fmla="*/ 2679164 h 3136364"/>
              <a:gd name="connsiteX103" fmla="*/ 1117600 w 4572000"/>
              <a:gd name="connsiteY103" fmla="*/ 2696098 h 3136364"/>
              <a:gd name="connsiteX104" fmla="*/ 1032933 w 4572000"/>
              <a:gd name="connsiteY104" fmla="*/ 2797698 h 3136364"/>
              <a:gd name="connsiteX105" fmla="*/ 965200 w 4572000"/>
              <a:gd name="connsiteY105" fmla="*/ 2848498 h 3136364"/>
              <a:gd name="connsiteX106" fmla="*/ 948266 w 4572000"/>
              <a:gd name="connsiteY106" fmla="*/ 2560631 h 3136364"/>
              <a:gd name="connsiteX107" fmla="*/ 897466 w 4572000"/>
              <a:gd name="connsiteY107" fmla="*/ 2577564 h 3136364"/>
              <a:gd name="connsiteX108" fmla="*/ 711200 w 4572000"/>
              <a:gd name="connsiteY108" fmla="*/ 2611431 h 3136364"/>
              <a:gd name="connsiteX109" fmla="*/ 541866 w 4572000"/>
              <a:gd name="connsiteY109" fmla="*/ 2594498 h 3136364"/>
              <a:gd name="connsiteX110" fmla="*/ 694266 w 4572000"/>
              <a:gd name="connsiteY110" fmla="*/ 2509831 h 3136364"/>
              <a:gd name="connsiteX111" fmla="*/ 474133 w 4572000"/>
              <a:gd name="connsiteY111" fmla="*/ 2492898 h 3136364"/>
              <a:gd name="connsiteX112" fmla="*/ 406400 w 4572000"/>
              <a:gd name="connsiteY112" fmla="*/ 2475964 h 3136364"/>
              <a:gd name="connsiteX113" fmla="*/ 0 w 4572000"/>
              <a:gd name="connsiteY113" fmla="*/ 2442098 h 3136364"/>
              <a:gd name="connsiteX114" fmla="*/ 50800 w 4572000"/>
              <a:gd name="connsiteY114" fmla="*/ 2374364 h 3136364"/>
              <a:gd name="connsiteX115" fmla="*/ 169333 w 4572000"/>
              <a:gd name="connsiteY115" fmla="*/ 2272764 h 3136364"/>
              <a:gd name="connsiteX116" fmla="*/ 220133 w 4572000"/>
              <a:gd name="connsiteY116" fmla="*/ 2255831 h 3136364"/>
              <a:gd name="connsiteX117" fmla="*/ 186266 w 4572000"/>
              <a:gd name="connsiteY117" fmla="*/ 2188098 h 3136364"/>
              <a:gd name="connsiteX118" fmla="*/ 118533 w 4572000"/>
              <a:gd name="connsiteY118" fmla="*/ 2086498 h 3136364"/>
              <a:gd name="connsiteX119" fmla="*/ 101600 w 4572000"/>
              <a:gd name="connsiteY119" fmla="*/ 2035698 h 3136364"/>
              <a:gd name="connsiteX120" fmla="*/ 169333 w 4572000"/>
              <a:gd name="connsiteY120" fmla="*/ 2001831 h 3136364"/>
              <a:gd name="connsiteX121" fmla="*/ 270933 w 4572000"/>
              <a:gd name="connsiteY121" fmla="*/ 1967964 h 3136364"/>
              <a:gd name="connsiteX122" fmla="*/ 237066 w 4572000"/>
              <a:gd name="connsiteY122" fmla="*/ 1883298 h 3136364"/>
              <a:gd name="connsiteX123" fmla="*/ 220133 w 4572000"/>
              <a:gd name="connsiteY123" fmla="*/ 1832498 h 3136364"/>
              <a:gd name="connsiteX124" fmla="*/ 169333 w 4572000"/>
              <a:gd name="connsiteY124" fmla="*/ 1764764 h 3136364"/>
              <a:gd name="connsiteX125" fmla="*/ 101600 w 4572000"/>
              <a:gd name="connsiteY125" fmla="*/ 1629298 h 3136364"/>
              <a:gd name="connsiteX126" fmla="*/ 186266 w 4572000"/>
              <a:gd name="connsiteY126" fmla="*/ 1612364 h 3136364"/>
              <a:gd name="connsiteX127" fmla="*/ 338666 w 4572000"/>
              <a:gd name="connsiteY127" fmla="*/ 1561564 h 3136364"/>
              <a:gd name="connsiteX128" fmla="*/ 423333 w 4572000"/>
              <a:gd name="connsiteY128" fmla="*/ 1544631 h 3136364"/>
              <a:gd name="connsiteX129" fmla="*/ 508000 w 4572000"/>
              <a:gd name="connsiteY129" fmla="*/ 1510764 h 3136364"/>
              <a:gd name="connsiteX130" fmla="*/ 558800 w 4572000"/>
              <a:gd name="connsiteY130" fmla="*/ 1493831 h 3136364"/>
              <a:gd name="connsiteX131" fmla="*/ 575733 w 4572000"/>
              <a:gd name="connsiteY131" fmla="*/ 1443031 h 3136364"/>
              <a:gd name="connsiteX132" fmla="*/ 524933 w 4572000"/>
              <a:gd name="connsiteY132" fmla="*/ 1375298 h 3136364"/>
              <a:gd name="connsiteX133" fmla="*/ 491066 w 4572000"/>
              <a:gd name="connsiteY133" fmla="*/ 1324498 h 3136364"/>
              <a:gd name="connsiteX134" fmla="*/ 440266 w 4572000"/>
              <a:gd name="connsiteY134" fmla="*/ 1273698 h 3136364"/>
              <a:gd name="connsiteX135" fmla="*/ 372533 w 4572000"/>
              <a:gd name="connsiteY135" fmla="*/ 1121298 h 3136364"/>
              <a:gd name="connsiteX136" fmla="*/ 304800 w 4572000"/>
              <a:gd name="connsiteY136" fmla="*/ 1002764 h 3136364"/>
              <a:gd name="connsiteX137" fmla="*/ 372533 w 4572000"/>
              <a:gd name="connsiteY137" fmla="*/ 985831 h 3136364"/>
              <a:gd name="connsiteX138" fmla="*/ 643466 w 4572000"/>
              <a:gd name="connsiteY138" fmla="*/ 1019698 h 3136364"/>
              <a:gd name="connsiteX139" fmla="*/ 660400 w 4572000"/>
              <a:gd name="connsiteY139" fmla="*/ 867298 h 3136364"/>
              <a:gd name="connsiteX140" fmla="*/ 643466 w 4572000"/>
              <a:gd name="connsiteY140" fmla="*/ 782631 h 3136364"/>
              <a:gd name="connsiteX141" fmla="*/ 609600 w 4572000"/>
              <a:gd name="connsiteY141" fmla="*/ 681031 h 3136364"/>
              <a:gd name="connsiteX142" fmla="*/ 541866 w 4572000"/>
              <a:gd name="connsiteY142" fmla="*/ 376231 h 3136364"/>
              <a:gd name="connsiteX143" fmla="*/ 524933 w 4572000"/>
              <a:gd name="connsiteY143" fmla="*/ 257698 h 3136364"/>
              <a:gd name="connsiteX144" fmla="*/ 575733 w 4572000"/>
              <a:gd name="connsiteY144" fmla="*/ 291564 h 3136364"/>
              <a:gd name="connsiteX145" fmla="*/ 626533 w 4572000"/>
              <a:gd name="connsiteY145" fmla="*/ 359298 h 3136364"/>
              <a:gd name="connsiteX146" fmla="*/ 677333 w 4572000"/>
              <a:gd name="connsiteY146" fmla="*/ 393164 h 3136364"/>
              <a:gd name="connsiteX147" fmla="*/ 745066 w 4572000"/>
              <a:gd name="connsiteY147" fmla="*/ 443964 h 3136364"/>
              <a:gd name="connsiteX148" fmla="*/ 795866 w 4572000"/>
              <a:gd name="connsiteY148" fmla="*/ 460898 h 3136364"/>
              <a:gd name="connsiteX149" fmla="*/ 846666 w 4572000"/>
              <a:gd name="connsiteY149" fmla="*/ 494764 h 3136364"/>
              <a:gd name="connsiteX150" fmla="*/ 863600 w 4572000"/>
              <a:gd name="connsiteY150" fmla="*/ 3698 h 3136364"/>
              <a:gd name="connsiteX151" fmla="*/ 880533 w 4572000"/>
              <a:gd name="connsiteY151" fmla="*/ 54498 h 3136364"/>
              <a:gd name="connsiteX152" fmla="*/ 914400 w 4572000"/>
              <a:gd name="connsiteY152" fmla="*/ 206898 h 3136364"/>
              <a:gd name="connsiteX153" fmla="*/ 982133 w 4572000"/>
              <a:gd name="connsiteY153" fmla="*/ 376231 h 3136364"/>
              <a:gd name="connsiteX154" fmla="*/ 1016000 w 4572000"/>
              <a:gd name="connsiteY154" fmla="*/ 477831 h 3136364"/>
              <a:gd name="connsiteX155" fmla="*/ 1049866 w 4572000"/>
              <a:gd name="connsiteY155" fmla="*/ 579431 h 3136364"/>
              <a:gd name="connsiteX156" fmla="*/ 1066800 w 4572000"/>
              <a:gd name="connsiteY156" fmla="*/ 630231 h 3136364"/>
              <a:gd name="connsiteX157" fmla="*/ 1083733 w 4572000"/>
              <a:gd name="connsiteY157" fmla="*/ 697964 h 3136364"/>
              <a:gd name="connsiteX158" fmla="*/ 1134533 w 4572000"/>
              <a:gd name="connsiteY158" fmla="*/ 714898 h 313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4572000" h="3136364">
                <a:moveTo>
                  <a:pt x="1134533" y="714898"/>
                </a:moveTo>
                <a:lnTo>
                  <a:pt x="1134533" y="714898"/>
                </a:lnTo>
                <a:cubicBezTo>
                  <a:pt x="1174044" y="686676"/>
                  <a:pt x="1212666" y="657165"/>
                  <a:pt x="1253066" y="630231"/>
                </a:cubicBezTo>
                <a:cubicBezTo>
                  <a:pt x="1280451" y="611974"/>
                  <a:pt x="1311403" y="599179"/>
                  <a:pt x="1337733" y="579431"/>
                </a:cubicBezTo>
                <a:cubicBezTo>
                  <a:pt x="1381193" y="546836"/>
                  <a:pt x="1393717" y="520855"/>
                  <a:pt x="1422400" y="477831"/>
                </a:cubicBezTo>
                <a:cubicBezTo>
                  <a:pt x="1465367" y="348927"/>
                  <a:pt x="1449265" y="341226"/>
                  <a:pt x="1473200" y="460898"/>
                </a:cubicBezTo>
                <a:cubicBezTo>
                  <a:pt x="1478844" y="528631"/>
                  <a:pt x="1481150" y="596726"/>
                  <a:pt x="1490133" y="664098"/>
                </a:cubicBezTo>
                <a:cubicBezTo>
                  <a:pt x="1492492" y="681791"/>
                  <a:pt x="1494445" y="702277"/>
                  <a:pt x="1507066" y="714898"/>
                </a:cubicBezTo>
                <a:cubicBezTo>
                  <a:pt x="1519687" y="727519"/>
                  <a:pt x="1540933" y="726187"/>
                  <a:pt x="1557866" y="731831"/>
                </a:cubicBezTo>
                <a:cubicBezTo>
                  <a:pt x="1586088" y="726187"/>
                  <a:pt x="1618869" y="731281"/>
                  <a:pt x="1642533" y="714898"/>
                </a:cubicBezTo>
                <a:cubicBezTo>
                  <a:pt x="1695038" y="678548"/>
                  <a:pt x="1732844" y="624587"/>
                  <a:pt x="1778000" y="579431"/>
                </a:cubicBezTo>
                <a:cubicBezTo>
                  <a:pt x="1843190" y="514241"/>
                  <a:pt x="1815517" y="548557"/>
                  <a:pt x="1862666" y="477831"/>
                </a:cubicBezTo>
                <a:cubicBezTo>
                  <a:pt x="1943169" y="531500"/>
                  <a:pt x="1907031" y="492391"/>
                  <a:pt x="1947333" y="613298"/>
                </a:cubicBezTo>
                <a:lnTo>
                  <a:pt x="1964266" y="664098"/>
                </a:lnTo>
                <a:cubicBezTo>
                  <a:pt x="2146350" y="618577"/>
                  <a:pt x="2050832" y="661074"/>
                  <a:pt x="2167466" y="579431"/>
                </a:cubicBezTo>
                <a:cubicBezTo>
                  <a:pt x="2200811" y="556090"/>
                  <a:pt x="2269066" y="511698"/>
                  <a:pt x="2269066" y="511698"/>
                </a:cubicBezTo>
                <a:cubicBezTo>
                  <a:pt x="2274711" y="556853"/>
                  <a:pt x="2278519" y="602276"/>
                  <a:pt x="2286000" y="647164"/>
                </a:cubicBezTo>
                <a:cubicBezTo>
                  <a:pt x="2289826" y="670120"/>
                  <a:pt x="2290024" y="695534"/>
                  <a:pt x="2302933" y="714898"/>
                </a:cubicBezTo>
                <a:cubicBezTo>
                  <a:pt x="2314222" y="731831"/>
                  <a:pt x="2335136" y="740499"/>
                  <a:pt x="2353733" y="748764"/>
                </a:cubicBezTo>
                <a:cubicBezTo>
                  <a:pt x="2386355" y="763263"/>
                  <a:pt x="2455333" y="782631"/>
                  <a:pt x="2455333" y="782631"/>
                </a:cubicBezTo>
                <a:cubicBezTo>
                  <a:pt x="2506133" y="776987"/>
                  <a:pt x="2558587" y="779740"/>
                  <a:pt x="2607733" y="765698"/>
                </a:cubicBezTo>
                <a:cubicBezTo>
                  <a:pt x="2610060" y="765033"/>
                  <a:pt x="2726721" y="695679"/>
                  <a:pt x="2743200" y="681031"/>
                </a:cubicBezTo>
                <a:cubicBezTo>
                  <a:pt x="2778997" y="649211"/>
                  <a:pt x="2810933" y="613298"/>
                  <a:pt x="2844800" y="579431"/>
                </a:cubicBezTo>
                <a:cubicBezTo>
                  <a:pt x="2867378" y="556853"/>
                  <a:pt x="2894822" y="538265"/>
                  <a:pt x="2912533" y="511698"/>
                </a:cubicBezTo>
                <a:cubicBezTo>
                  <a:pt x="2923822" y="494765"/>
                  <a:pt x="2930508" y="473611"/>
                  <a:pt x="2946400" y="460898"/>
                </a:cubicBezTo>
                <a:cubicBezTo>
                  <a:pt x="2960338" y="449748"/>
                  <a:pt x="2980267" y="449609"/>
                  <a:pt x="2997200" y="443964"/>
                </a:cubicBezTo>
                <a:cubicBezTo>
                  <a:pt x="3002844" y="466542"/>
                  <a:pt x="3007740" y="489321"/>
                  <a:pt x="3014133" y="511698"/>
                </a:cubicBezTo>
                <a:cubicBezTo>
                  <a:pt x="3019036" y="528861"/>
                  <a:pt x="3028542" y="544828"/>
                  <a:pt x="3031066" y="562498"/>
                </a:cubicBezTo>
                <a:cubicBezTo>
                  <a:pt x="3039883" y="624216"/>
                  <a:pt x="3040715" y="686846"/>
                  <a:pt x="3048000" y="748764"/>
                </a:cubicBezTo>
                <a:cubicBezTo>
                  <a:pt x="3052012" y="782863"/>
                  <a:pt x="3059289" y="816497"/>
                  <a:pt x="3064933" y="850364"/>
                </a:cubicBezTo>
                <a:cubicBezTo>
                  <a:pt x="3098800" y="844720"/>
                  <a:pt x="3134266" y="845164"/>
                  <a:pt x="3166533" y="833431"/>
                </a:cubicBezTo>
                <a:cubicBezTo>
                  <a:pt x="3197464" y="822183"/>
                  <a:pt x="3223290" y="800075"/>
                  <a:pt x="3251200" y="782631"/>
                </a:cubicBezTo>
                <a:cubicBezTo>
                  <a:pt x="3282809" y="762875"/>
                  <a:pt x="3344896" y="719697"/>
                  <a:pt x="3369733" y="697964"/>
                </a:cubicBezTo>
                <a:cubicBezTo>
                  <a:pt x="3501131" y="582990"/>
                  <a:pt x="3379492" y="668881"/>
                  <a:pt x="3488266" y="596364"/>
                </a:cubicBezTo>
                <a:cubicBezTo>
                  <a:pt x="3499555" y="618942"/>
                  <a:pt x="3514880" y="639920"/>
                  <a:pt x="3522133" y="664098"/>
                </a:cubicBezTo>
                <a:cubicBezTo>
                  <a:pt x="3541648" y="729148"/>
                  <a:pt x="3528392" y="761281"/>
                  <a:pt x="3556000" y="816498"/>
                </a:cubicBezTo>
                <a:cubicBezTo>
                  <a:pt x="3565101" y="834701"/>
                  <a:pt x="3578577" y="850365"/>
                  <a:pt x="3589866" y="867298"/>
                </a:cubicBezTo>
                <a:cubicBezTo>
                  <a:pt x="3637447" y="862972"/>
                  <a:pt x="3761782" y="866006"/>
                  <a:pt x="3826933" y="833431"/>
                </a:cubicBezTo>
                <a:cubicBezTo>
                  <a:pt x="3845136" y="824330"/>
                  <a:pt x="3860800" y="810853"/>
                  <a:pt x="3877733" y="799564"/>
                </a:cubicBezTo>
                <a:lnTo>
                  <a:pt x="4064000" y="816498"/>
                </a:lnTo>
                <a:cubicBezTo>
                  <a:pt x="4085419" y="827208"/>
                  <a:pt x="4026484" y="847373"/>
                  <a:pt x="4013200" y="867298"/>
                </a:cubicBezTo>
                <a:cubicBezTo>
                  <a:pt x="4003299" y="882150"/>
                  <a:pt x="4004248" y="902133"/>
                  <a:pt x="3996266" y="918098"/>
                </a:cubicBezTo>
                <a:cubicBezTo>
                  <a:pt x="3915767" y="1079097"/>
                  <a:pt x="4015902" y="808392"/>
                  <a:pt x="3928533" y="1070498"/>
                </a:cubicBezTo>
                <a:lnTo>
                  <a:pt x="3911600" y="1121298"/>
                </a:lnTo>
                <a:cubicBezTo>
                  <a:pt x="4035935" y="1183465"/>
                  <a:pt x="3925623" y="1137702"/>
                  <a:pt x="4114800" y="1172098"/>
                </a:cubicBezTo>
                <a:cubicBezTo>
                  <a:pt x="4132361" y="1175291"/>
                  <a:pt x="4147907" y="1186672"/>
                  <a:pt x="4165600" y="1189031"/>
                </a:cubicBezTo>
                <a:cubicBezTo>
                  <a:pt x="4232972" y="1198014"/>
                  <a:pt x="4301067" y="1200320"/>
                  <a:pt x="4368800" y="1205964"/>
                </a:cubicBezTo>
                <a:lnTo>
                  <a:pt x="4453466" y="1222898"/>
                </a:lnTo>
                <a:cubicBezTo>
                  <a:pt x="4487246" y="1229040"/>
                  <a:pt x="4527127" y="1219875"/>
                  <a:pt x="4555066" y="1239831"/>
                </a:cubicBezTo>
                <a:cubicBezTo>
                  <a:pt x="4574004" y="1253358"/>
                  <a:pt x="4566355" y="1284986"/>
                  <a:pt x="4572000" y="1307564"/>
                </a:cubicBezTo>
                <a:cubicBezTo>
                  <a:pt x="4560711" y="1330142"/>
                  <a:pt x="4554756" y="1356301"/>
                  <a:pt x="4538133" y="1375298"/>
                </a:cubicBezTo>
                <a:cubicBezTo>
                  <a:pt x="4481290" y="1440261"/>
                  <a:pt x="4467129" y="1438477"/>
                  <a:pt x="4402666" y="1459964"/>
                </a:cubicBezTo>
                <a:cubicBezTo>
                  <a:pt x="4305039" y="1525049"/>
                  <a:pt x="4399218" y="1468699"/>
                  <a:pt x="4301066" y="1510764"/>
                </a:cubicBezTo>
                <a:cubicBezTo>
                  <a:pt x="4152008" y="1574646"/>
                  <a:pt x="4321961" y="1515482"/>
                  <a:pt x="4148666" y="1578498"/>
                </a:cubicBezTo>
                <a:cubicBezTo>
                  <a:pt x="4115117" y="1590698"/>
                  <a:pt x="4047066" y="1612364"/>
                  <a:pt x="4047066" y="1612364"/>
                </a:cubicBezTo>
                <a:cubicBezTo>
                  <a:pt x="4041422" y="1629297"/>
                  <a:pt x="4023102" y="1646758"/>
                  <a:pt x="4030133" y="1663164"/>
                </a:cubicBezTo>
                <a:cubicBezTo>
                  <a:pt x="4042711" y="1692512"/>
                  <a:pt x="4073623" y="1710118"/>
                  <a:pt x="4097866" y="1730898"/>
                </a:cubicBezTo>
                <a:cubicBezTo>
                  <a:pt x="4139118" y="1766257"/>
                  <a:pt x="4168358" y="1771179"/>
                  <a:pt x="4216400" y="1798631"/>
                </a:cubicBezTo>
                <a:cubicBezTo>
                  <a:pt x="4234070" y="1808728"/>
                  <a:pt x="4248494" y="1824481"/>
                  <a:pt x="4267200" y="1832498"/>
                </a:cubicBezTo>
                <a:cubicBezTo>
                  <a:pt x="4288591" y="1841666"/>
                  <a:pt x="4312556" y="1843038"/>
                  <a:pt x="4334933" y="1849431"/>
                </a:cubicBezTo>
                <a:cubicBezTo>
                  <a:pt x="4352096" y="1854334"/>
                  <a:pt x="4368800" y="1860720"/>
                  <a:pt x="4385733" y="1866364"/>
                </a:cubicBezTo>
                <a:cubicBezTo>
                  <a:pt x="4421439" y="1919923"/>
                  <a:pt x="4463602" y="1946519"/>
                  <a:pt x="4334933" y="1967964"/>
                </a:cubicBezTo>
                <a:cubicBezTo>
                  <a:pt x="4229001" y="1985619"/>
                  <a:pt x="4120338" y="1977509"/>
                  <a:pt x="4013200" y="1984898"/>
                </a:cubicBezTo>
                <a:cubicBezTo>
                  <a:pt x="3956608" y="1988801"/>
                  <a:pt x="3900311" y="1996187"/>
                  <a:pt x="3843866" y="2001831"/>
                </a:cubicBezTo>
                <a:cubicBezTo>
                  <a:pt x="3849511" y="2046987"/>
                  <a:pt x="3851265" y="2092801"/>
                  <a:pt x="3860800" y="2137298"/>
                </a:cubicBezTo>
                <a:cubicBezTo>
                  <a:pt x="3868280" y="2172204"/>
                  <a:pt x="3887665" y="2203893"/>
                  <a:pt x="3894666" y="2238898"/>
                </a:cubicBezTo>
                <a:lnTo>
                  <a:pt x="3911600" y="2323564"/>
                </a:lnTo>
                <a:cubicBezTo>
                  <a:pt x="3900311" y="2351786"/>
                  <a:pt x="3907455" y="2401862"/>
                  <a:pt x="3877733" y="2408231"/>
                </a:cubicBezTo>
                <a:cubicBezTo>
                  <a:pt x="3815861" y="2421489"/>
                  <a:pt x="3662458" y="2376794"/>
                  <a:pt x="3589866" y="2340498"/>
                </a:cubicBezTo>
                <a:cubicBezTo>
                  <a:pt x="3571663" y="2331397"/>
                  <a:pt x="3557772" y="2314648"/>
                  <a:pt x="3539066" y="2306631"/>
                </a:cubicBezTo>
                <a:cubicBezTo>
                  <a:pt x="3517675" y="2297463"/>
                  <a:pt x="3493710" y="2296092"/>
                  <a:pt x="3471333" y="2289698"/>
                </a:cubicBezTo>
                <a:cubicBezTo>
                  <a:pt x="3454170" y="2284794"/>
                  <a:pt x="3437466" y="2278409"/>
                  <a:pt x="3420533" y="2272764"/>
                </a:cubicBezTo>
                <a:cubicBezTo>
                  <a:pt x="3403600" y="2300986"/>
                  <a:pt x="3375144" y="2324966"/>
                  <a:pt x="3369733" y="2357431"/>
                </a:cubicBezTo>
                <a:cubicBezTo>
                  <a:pt x="3288899" y="2842434"/>
                  <a:pt x="3458030" y="2689140"/>
                  <a:pt x="3268133" y="2831564"/>
                </a:cubicBezTo>
                <a:cubicBezTo>
                  <a:pt x="3206044" y="2825920"/>
                  <a:pt x="3143262" y="2825466"/>
                  <a:pt x="3081866" y="2814631"/>
                </a:cubicBezTo>
                <a:cubicBezTo>
                  <a:pt x="3046711" y="2808427"/>
                  <a:pt x="3014133" y="2792053"/>
                  <a:pt x="2980266" y="2780764"/>
                </a:cubicBezTo>
                <a:lnTo>
                  <a:pt x="2929466" y="2763831"/>
                </a:lnTo>
                <a:cubicBezTo>
                  <a:pt x="2889955" y="2769475"/>
                  <a:pt x="2844778" y="2759610"/>
                  <a:pt x="2810933" y="2780764"/>
                </a:cubicBezTo>
                <a:cubicBezTo>
                  <a:pt x="2791198" y="2793099"/>
                  <a:pt x="2803168" y="2827107"/>
                  <a:pt x="2794000" y="2848498"/>
                </a:cubicBezTo>
                <a:cubicBezTo>
                  <a:pt x="2785983" y="2867204"/>
                  <a:pt x="2771422" y="2882365"/>
                  <a:pt x="2760133" y="2899298"/>
                </a:cubicBezTo>
                <a:cubicBezTo>
                  <a:pt x="2719830" y="3020205"/>
                  <a:pt x="2755969" y="2981096"/>
                  <a:pt x="2675466" y="3034764"/>
                </a:cubicBezTo>
                <a:cubicBezTo>
                  <a:pt x="2658533" y="3023475"/>
                  <a:pt x="2643721" y="3008044"/>
                  <a:pt x="2624666" y="3000898"/>
                </a:cubicBezTo>
                <a:cubicBezTo>
                  <a:pt x="2605726" y="2993795"/>
                  <a:pt x="2449820" y="2968934"/>
                  <a:pt x="2438400" y="2967031"/>
                </a:cubicBezTo>
                <a:cubicBezTo>
                  <a:pt x="2272193" y="2982140"/>
                  <a:pt x="2280205" y="2948539"/>
                  <a:pt x="2184400" y="3034764"/>
                </a:cubicBezTo>
                <a:cubicBezTo>
                  <a:pt x="2148800" y="3066804"/>
                  <a:pt x="2082800" y="3136364"/>
                  <a:pt x="2082800" y="3136364"/>
                </a:cubicBezTo>
                <a:cubicBezTo>
                  <a:pt x="2065867" y="3108142"/>
                  <a:pt x="2045367" y="3081774"/>
                  <a:pt x="2032000" y="3051698"/>
                </a:cubicBezTo>
                <a:cubicBezTo>
                  <a:pt x="2012904" y="3008733"/>
                  <a:pt x="2009796" y="2921240"/>
                  <a:pt x="1998133" y="2882364"/>
                </a:cubicBezTo>
                <a:cubicBezTo>
                  <a:pt x="1990880" y="2858186"/>
                  <a:pt x="1974210" y="2837833"/>
                  <a:pt x="1964266" y="2814631"/>
                </a:cubicBezTo>
                <a:cubicBezTo>
                  <a:pt x="1957235" y="2798225"/>
                  <a:pt x="1952977" y="2780764"/>
                  <a:pt x="1947333" y="2763831"/>
                </a:cubicBezTo>
                <a:cubicBezTo>
                  <a:pt x="1924755" y="2769475"/>
                  <a:pt x="1896056" y="2764308"/>
                  <a:pt x="1879600" y="2780764"/>
                </a:cubicBezTo>
                <a:cubicBezTo>
                  <a:pt x="1858106" y="2802258"/>
                  <a:pt x="1860495" y="2838860"/>
                  <a:pt x="1845733" y="2865431"/>
                </a:cubicBezTo>
                <a:cubicBezTo>
                  <a:pt x="1832027" y="2890102"/>
                  <a:pt x="1809891" y="2909232"/>
                  <a:pt x="1794933" y="2933164"/>
                </a:cubicBezTo>
                <a:cubicBezTo>
                  <a:pt x="1781554" y="2954570"/>
                  <a:pt x="1774445" y="2979492"/>
                  <a:pt x="1761066" y="3000898"/>
                </a:cubicBezTo>
                <a:cubicBezTo>
                  <a:pt x="1651160" y="3176748"/>
                  <a:pt x="1762207" y="2964748"/>
                  <a:pt x="1676400" y="3136364"/>
                </a:cubicBezTo>
                <a:cubicBezTo>
                  <a:pt x="1583268" y="3074277"/>
                  <a:pt x="1662288" y="3136363"/>
                  <a:pt x="1591733" y="3051698"/>
                </a:cubicBezTo>
                <a:cubicBezTo>
                  <a:pt x="1550989" y="3002805"/>
                  <a:pt x="1540083" y="3000331"/>
                  <a:pt x="1490133" y="2967031"/>
                </a:cubicBezTo>
                <a:cubicBezTo>
                  <a:pt x="1445447" y="2978202"/>
                  <a:pt x="1404344" y="2980409"/>
                  <a:pt x="1371600" y="3017831"/>
                </a:cubicBezTo>
                <a:cubicBezTo>
                  <a:pt x="1344797" y="3048463"/>
                  <a:pt x="1303866" y="3119431"/>
                  <a:pt x="1303866" y="3119431"/>
                </a:cubicBezTo>
                <a:cubicBezTo>
                  <a:pt x="1292577" y="3102498"/>
                  <a:pt x="1274576" y="3088461"/>
                  <a:pt x="1270000" y="3068631"/>
                </a:cubicBezTo>
                <a:cubicBezTo>
                  <a:pt x="1257245" y="3013358"/>
                  <a:pt x="1260102" y="2955586"/>
                  <a:pt x="1253066" y="2899298"/>
                </a:cubicBezTo>
                <a:cubicBezTo>
                  <a:pt x="1248807" y="2865229"/>
                  <a:pt x="1242275" y="2831478"/>
                  <a:pt x="1236133" y="2797698"/>
                </a:cubicBezTo>
                <a:cubicBezTo>
                  <a:pt x="1230985" y="2769381"/>
                  <a:pt x="1233479" y="2738020"/>
                  <a:pt x="1219200" y="2713031"/>
                </a:cubicBezTo>
                <a:cubicBezTo>
                  <a:pt x="1209103" y="2695361"/>
                  <a:pt x="1185333" y="2690453"/>
                  <a:pt x="1168400" y="2679164"/>
                </a:cubicBezTo>
                <a:cubicBezTo>
                  <a:pt x="1151467" y="2684809"/>
                  <a:pt x="1132452" y="2686197"/>
                  <a:pt x="1117600" y="2696098"/>
                </a:cubicBezTo>
                <a:cubicBezTo>
                  <a:pt x="1034378" y="2751580"/>
                  <a:pt x="1095407" y="2735224"/>
                  <a:pt x="1032933" y="2797698"/>
                </a:cubicBezTo>
                <a:cubicBezTo>
                  <a:pt x="1012977" y="2817654"/>
                  <a:pt x="987778" y="2831565"/>
                  <a:pt x="965200" y="2848498"/>
                </a:cubicBezTo>
                <a:cubicBezTo>
                  <a:pt x="867677" y="2653453"/>
                  <a:pt x="1019027" y="2985193"/>
                  <a:pt x="948266" y="2560631"/>
                </a:cubicBezTo>
                <a:cubicBezTo>
                  <a:pt x="945332" y="2543025"/>
                  <a:pt x="914782" y="2573235"/>
                  <a:pt x="897466" y="2577564"/>
                </a:cubicBezTo>
                <a:cubicBezTo>
                  <a:pt x="850119" y="2589401"/>
                  <a:pt x="756508" y="2603880"/>
                  <a:pt x="711200" y="2611431"/>
                </a:cubicBezTo>
                <a:cubicBezTo>
                  <a:pt x="654755" y="2605787"/>
                  <a:pt x="577303" y="2638794"/>
                  <a:pt x="541866" y="2594498"/>
                </a:cubicBezTo>
                <a:cubicBezTo>
                  <a:pt x="517349" y="2563852"/>
                  <a:pt x="666670" y="2519029"/>
                  <a:pt x="694266" y="2509831"/>
                </a:cubicBezTo>
                <a:cubicBezTo>
                  <a:pt x="620888" y="2504187"/>
                  <a:pt x="547223" y="2501497"/>
                  <a:pt x="474133" y="2492898"/>
                </a:cubicBezTo>
                <a:cubicBezTo>
                  <a:pt x="451020" y="2490179"/>
                  <a:pt x="429439" y="2479255"/>
                  <a:pt x="406400" y="2475964"/>
                </a:cubicBezTo>
                <a:cubicBezTo>
                  <a:pt x="307142" y="2461784"/>
                  <a:pt x="85687" y="2448218"/>
                  <a:pt x="0" y="2442098"/>
                </a:cubicBezTo>
                <a:cubicBezTo>
                  <a:pt x="16933" y="2419520"/>
                  <a:pt x="32433" y="2395792"/>
                  <a:pt x="50800" y="2374364"/>
                </a:cubicBezTo>
                <a:cubicBezTo>
                  <a:pt x="79625" y="2340735"/>
                  <a:pt x="131859" y="2294178"/>
                  <a:pt x="169333" y="2272764"/>
                </a:cubicBezTo>
                <a:cubicBezTo>
                  <a:pt x="184831" y="2263908"/>
                  <a:pt x="203200" y="2261475"/>
                  <a:pt x="220133" y="2255831"/>
                </a:cubicBezTo>
                <a:cubicBezTo>
                  <a:pt x="208844" y="2233253"/>
                  <a:pt x="199253" y="2209743"/>
                  <a:pt x="186266" y="2188098"/>
                </a:cubicBezTo>
                <a:cubicBezTo>
                  <a:pt x="165325" y="2153196"/>
                  <a:pt x="118533" y="2086498"/>
                  <a:pt x="118533" y="2086498"/>
                </a:cubicBezTo>
                <a:cubicBezTo>
                  <a:pt x="112889" y="2069565"/>
                  <a:pt x="92417" y="2051004"/>
                  <a:pt x="101600" y="2035698"/>
                </a:cubicBezTo>
                <a:cubicBezTo>
                  <a:pt x="114587" y="2014053"/>
                  <a:pt x="145896" y="2011206"/>
                  <a:pt x="169333" y="2001831"/>
                </a:cubicBezTo>
                <a:cubicBezTo>
                  <a:pt x="202478" y="1988573"/>
                  <a:pt x="270933" y="1967964"/>
                  <a:pt x="270933" y="1967964"/>
                </a:cubicBezTo>
                <a:cubicBezTo>
                  <a:pt x="259644" y="1939742"/>
                  <a:pt x="247739" y="1911759"/>
                  <a:pt x="237066" y="1883298"/>
                </a:cubicBezTo>
                <a:cubicBezTo>
                  <a:pt x="230799" y="1866585"/>
                  <a:pt x="228989" y="1847996"/>
                  <a:pt x="220133" y="1832498"/>
                </a:cubicBezTo>
                <a:cubicBezTo>
                  <a:pt x="206131" y="1807994"/>
                  <a:pt x="183039" y="1789435"/>
                  <a:pt x="169333" y="1764764"/>
                </a:cubicBezTo>
                <a:cubicBezTo>
                  <a:pt x="31242" y="1516201"/>
                  <a:pt x="217048" y="1802473"/>
                  <a:pt x="101600" y="1629298"/>
                </a:cubicBezTo>
                <a:cubicBezTo>
                  <a:pt x="129822" y="1623653"/>
                  <a:pt x="158592" y="1620271"/>
                  <a:pt x="186266" y="1612364"/>
                </a:cubicBezTo>
                <a:cubicBezTo>
                  <a:pt x="237754" y="1597653"/>
                  <a:pt x="286158" y="1572065"/>
                  <a:pt x="338666" y="1561564"/>
                </a:cubicBezTo>
                <a:lnTo>
                  <a:pt x="423333" y="1544631"/>
                </a:lnTo>
                <a:cubicBezTo>
                  <a:pt x="451555" y="1533342"/>
                  <a:pt x="479539" y="1521437"/>
                  <a:pt x="508000" y="1510764"/>
                </a:cubicBezTo>
                <a:cubicBezTo>
                  <a:pt x="524713" y="1504497"/>
                  <a:pt x="546179" y="1506452"/>
                  <a:pt x="558800" y="1493831"/>
                </a:cubicBezTo>
                <a:cubicBezTo>
                  <a:pt x="571421" y="1481210"/>
                  <a:pt x="570089" y="1459964"/>
                  <a:pt x="575733" y="1443031"/>
                </a:cubicBezTo>
                <a:cubicBezTo>
                  <a:pt x="558800" y="1420453"/>
                  <a:pt x="541337" y="1398263"/>
                  <a:pt x="524933" y="1375298"/>
                </a:cubicBezTo>
                <a:cubicBezTo>
                  <a:pt x="513104" y="1358737"/>
                  <a:pt x="504095" y="1340132"/>
                  <a:pt x="491066" y="1324498"/>
                </a:cubicBezTo>
                <a:cubicBezTo>
                  <a:pt x="475735" y="1306101"/>
                  <a:pt x="457199" y="1290631"/>
                  <a:pt x="440266" y="1273698"/>
                </a:cubicBezTo>
                <a:cubicBezTo>
                  <a:pt x="412661" y="1163273"/>
                  <a:pt x="439111" y="1241138"/>
                  <a:pt x="372533" y="1121298"/>
                </a:cubicBezTo>
                <a:cubicBezTo>
                  <a:pt x="300915" y="992385"/>
                  <a:pt x="375766" y="1109215"/>
                  <a:pt x="304800" y="1002764"/>
                </a:cubicBezTo>
                <a:cubicBezTo>
                  <a:pt x="327378" y="997120"/>
                  <a:pt x="349260" y="985831"/>
                  <a:pt x="372533" y="985831"/>
                </a:cubicBezTo>
                <a:cubicBezTo>
                  <a:pt x="523466" y="985831"/>
                  <a:pt x="535632" y="992738"/>
                  <a:pt x="643466" y="1019698"/>
                </a:cubicBezTo>
                <a:cubicBezTo>
                  <a:pt x="739468" y="987696"/>
                  <a:pt x="695867" y="1020990"/>
                  <a:pt x="660400" y="867298"/>
                </a:cubicBezTo>
                <a:cubicBezTo>
                  <a:pt x="653928" y="839254"/>
                  <a:pt x="651039" y="810398"/>
                  <a:pt x="643466" y="782631"/>
                </a:cubicBezTo>
                <a:cubicBezTo>
                  <a:pt x="634073" y="748190"/>
                  <a:pt x="617344" y="715879"/>
                  <a:pt x="609600" y="681031"/>
                </a:cubicBezTo>
                <a:cubicBezTo>
                  <a:pt x="530132" y="323422"/>
                  <a:pt x="618104" y="604942"/>
                  <a:pt x="541866" y="376231"/>
                </a:cubicBezTo>
                <a:cubicBezTo>
                  <a:pt x="536222" y="336720"/>
                  <a:pt x="510110" y="294755"/>
                  <a:pt x="524933" y="257698"/>
                </a:cubicBezTo>
                <a:cubicBezTo>
                  <a:pt x="532491" y="238802"/>
                  <a:pt x="561343" y="277174"/>
                  <a:pt x="575733" y="291564"/>
                </a:cubicBezTo>
                <a:cubicBezTo>
                  <a:pt x="595689" y="311520"/>
                  <a:pt x="606577" y="339342"/>
                  <a:pt x="626533" y="359298"/>
                </a:cubicBezTo>
                <a:cubicBezTo>
                  <a:pt x="640923" y="373688"/>
                  <a:pt x="660773" y="381335"/>
                  <a:pt x="677333" y="393164"/>
                </a:cubicBezTo>
                <a:cubicBezTo>
                  <a:pt x="700298" y="409568"/>
                  <a:pt x="720562" y="429962"/>
                  <a:pt x="745066" y="443964"/>
                </a:cubicBezTo>
                <a:cubicBezTo>
                  <a:pt x="760564" y="452820"/>
                  <a:pt x="779901" y="452916"/>
                  <a:pt x="795866" y="460898"/>
                </a:cubicBezTo>
                <a:cubicBezTo>
                  <a:pt x="814069" y="469999"/>
                  <a:pt x="829733" y="483475"/>
                  <a:pt x="846666" y="494764"/>
                </a:cubicBezTo>
                <a:cubicBezTo>
                  <a:pt x="852311" y="331075"/>
                  <a:pt x="851038" y="167002"/>
                  <a:pt x="863600" y="3698"/>
                </a:cubicBezTo>
                <a:cubicBezTo>
                  <a:pt x="864969" y="-14099"/>
                  <a:pt x="876204" y="37182"/>
                  <a:pt x="880533" y="54498"/>
                </a:cubicBezTo>
                <a:cubicBezTo>
                  <a:pt x="904707" y="151196"/>
                  <a:pt x="888321" y="119967"/>
                  <a:pt x="914400" y="206898"/>
                </a:cubicBezTo>
                <a:cubicBezTo>
                  <a:pt x="981794" y="431545"/>
                  <a:pt x="914237" y="206494"/>
                  <a:pt x="982133" y="376231"/>
                </a:cubicBezTo>
                <a:cubicBezTo>
                  <a:pt x="995391" y="409376"/>
                  <a:pt x="1004711" y="443964"/>
                  <a:pt x="1016000" y="477831"/>
                </a:cubicBezTo>
                <a:lnTo>
                  <a:pt x="1049866" y="579431"/>
                </a:lnTo>
                <a:cubicBezTo>
                  <a:pt x="1055511" y="596364"/>
                  <a:pt x="1062471" y="612915"/>
                  <a:pt x="1066800" y="630231"/>
                </a:cubicBezTo>
                <a:cubicBezTo>
                  <a:pt x="1072444" y="652809"/>
                  <a:pt x="1069195" y="679791"/>
                  <a:pt x="1083733" y="697964"/>
                </a:cubicBezTo>
                <a:cubicBezTo>
                  <a:pt x="1094883" y="711902"/>
                  <a:pt x="1126066" y="712076"/>
                  <a:pt x="1134533" y="714898"/>
                </a:cubicBezTo>
                <a:close/>
              </a:path>
            </a:pathLst>
          </a:cu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4" name="Google Shape;364;p5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Working memory, long term memory and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cxnSp>
        <p:nvCxnSpPr>
          <p:cNvPr id="7" name="Straight Arrow Connector 6">
            <a:extLst>
              <a:ext uri="{FF2B5EF4-FFF2-40B4-BE49-F238E27FC236}">
                <a16:creationId xmlns:a16="http://schemas.microsoft.com/office/drawing/2014/main" id="{5DE41283-71C2-6F43-887B-92AB96A531ED}"/>
              </a:ext>
            </a:extLst>
          </p:cNvPr>
          <p:cNvCxnSpPr>
            <a:cxnSpLocks/>
          </p:cNvCxnSpPr>
          <p:nvPr/>
        </p:nvCxnSpPr>
        <p:spPr>
          <a:xfrm>
            <a:off x="5283200" y="4893733"/>
            <a:ext cx="1557867" cy="169334"/>
          </a:xfrm>
          <a:prstGeom prst="straightConnector1">
            <a:avLst/>
          </a:prstGeom>
          <a:ln w="539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FB1173E7-5C41-1446-BBEB-671E0F7A8297}"/>
              </a:ext>
            </a:extLst>
          </p:cNvPr>
          <p:cNvSpPr/>
          <p:nvPr/>
        </p:nvSpPr>
        <p:spPr>
          <a:xfrm>
            <a:off x="1341839" y="4155126"/>
            <a:ext cx="3331761" cy="1815882"/>
          </a:xfrm>
          <a:prstGeom prst="rect">
            <a:avLst/>
          </a:prstGeom>
        </p:spPr>
        <p:txBody>
          <a:bodyPr wrap="square">
            <a:spAutoFit/>
          </a:bodyPr>
          <a:lstStyle/>
          <a:p>
            <a:pPr lvl="0" algn="ctr">
              <a:spcBef>
                <a:spcPts val="600"/>
              </a:spcBef>
              <a:buClr>
                <a:schemeClr val="dk1"/>
              </a:buClr>
              <a:buSzPts val="1100"/>
            </a:pPr>
            <a:r>
              <a:rPr lang="en-US" sz="2800" b="1">
                <a:solidFill>
                  <a:schemeClr val="accent3">
                    <a:lumMod val="50000"/>
                  </a:schemeClr>
                </a:solidFill>
                <a:latin typeface="Corbel" panose="020B0503020204020204" pitchFamily="34" charset="0"/>
              </a:rPr>
              <a:t>Long-term memory</a:t>
            </a:r>
            <a:r>
              <a:rPr lang="en-US" sz="2800">
                <a:solidFill>
                  <a:schemeClr val="accent3">
                    <a:lumMod val="50000"/>
                  </a:schemeClr>
                </a:solidFill>
                <a:latin typeface="Corbel" panose="020B0503020204020204" pitchFamily="34" charset="0"/>
              </a:rPr>
              <a:t> is </a:t>
            </a:r>
            <a:r>
              <a:rPr lang="en-US" sz="2800" b="1">
                <a:solidFill>
                  <a:schemeClr val="accent3">
                    <a:lumMod val="50000"/>
                  </a:schemeClr>
                </a:solidFill>
                <a:latin typeface="Corbel" panose="020B0503020204020204" pitchFamily="34" charset="0"/>
              </a:rPr>
              <a:t>slow</a:t>
            </a:r>
            <a:r>
              <a:rPr lang="en-US" sz="2800">
                <a:solidFill>
                  <a:schemeClr val="accent3">
                    <a:lumMod val="50000"/>
                  </a:schemeClr>
                </a:solidFill>
                <a:latin typeface="Corbel" panose="020B0503020204020204" pitchFamily="34" charset="0"/>
              </a:rPr>
              <a:t> to access but it is essentially </a:t>
            </a:r>
            <a:r>
              <a:rPr lang="en-US" sz="2800" b="1">
                <a:solidFill>
                  <a:schemeClr val="accent3">
                    <a:lumMod val="50000"/>
                  </a:schemeClr>
                </a:solidFill>
                <a:latin typeface="Corbel" panose="020B0503020204020204" pitchFamily="34" charset="0"/>
              </a:rPr>
              <a:t>unbounded</a:t>
            </a:r>
            <a:endParaRPr lang="en-US" sz="2800">
              <a:solidFill>
                <a:schemeClr val="accent3">
                  <a:lumMod val="50000"/>
                </a:schemeClr>
              </a:solidFill>
              <a:latin typeface="Corbel" panose="020B0503020204020204" pitchFamily="34" charset="0"/>
            </a:endParaRPr>
          </a:p>
        </p:txBody>
      </p:sp>
    </p:spTree>
    <p:extLst>
      <p:ext uri="{BB962C8B-B14F-4D97-AF65-F5344CB8AC3E}">
        <p14:creationId xmlns:p14="http://schemas.microsoft.com/office/powerpoint/2010/main" val="38124840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55"/>
          <p:cNvSpPr txBox="1">
            <a:spLocks noGrp="1"/>
          </p:cNvSpPr>
          <p:nvPr>
            <p:ph type="title"/>
          </p:nvPr>
        </p:nvSpPr>
        <p:spPr>
          <a:xfrm>
            <a:off x="711200" y="587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short term memory</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84" name="Google Shape;384;p55"/>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Try to remember following words:</a:t>
            </a:r>
            <a:endParaRPr sz="3000"/>
          </a:p>
          <a:p>
            <a:pPr marL="0" lvl="0" indent="0" algn="l" rtl="0">
              <a:spcBef>
                <a:spcPts val="600"/>
              </a:spcBef>
              <a:spcAft>
                <a:spcPts val="0"/>
              </a:spcAft>
              <a:buNone/>
            </a:pPr>
            <a:endParaRPr sz="3000"/>
          </a:p>
          <a:p>
            <a:pPr marL="0" lvl="0" indent="0" algn="l" rtl="0">
              <a:spcBef>
                <a:spcPts val="600"/>
              </a:spcBef>
              <a:spcAft>
                <a:spcPts val="0"/>
              </a:spcAft>
              <a:buNone/>
            </a:pPr>
            <a:r>
              <a:rPr lang="en-US" sz="3000"/>
              <a:t>Tree, Dance, House, Airport, Sugar, Child, Ground, Watch, Squirrel, Truck, Building, Hospital, Pencil, Terrace, Lamp</a:t>
            </a:r>
            <a:endParaRPr sz="3000"/>
          </a:p>
          <a:p>
            <a:pPr marL="0" lvl="0" indent="0" algn="l" rtl="0">
              <a:spcBef>
                <a:spcPts val="600"/>
              </a:spcBef>
              <a:spcAft>
                <a:spcPts val="0"/>
              </a:spcAft>
              <a:buNone/>
            </a:pPr>
            <a:endParaRPr sz="3000"/>
          </a:p>
          <a:p>
            <a:pPr marL="0" lvl="0" indent="0" algn="l" rtl="0">
              <a:spcBef>
                <a:spcPts val="600"/>
              </a:spcBef>
              <a:spcAft>
                <a:spcPts val="600"/>
              </a:spcAft>
              <a:buNone/>
            </a:pPr>
            <a:r>
              <a:rPr lang="en-US" sz="3000"/>
              <a:t>Now, write them down</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544E248-C9CE-B549-95AA-D6BED6E9F456}"/>
              </a:ext>
            </a:extLst>
          </p:cNvPr>
          <p:cNvSpPr>
            <a:spLocks noGrp="1"/>
          </p:cNvSpPr>
          <p:nvPr>
            <p:ph type="body" idx="1"/>
          </p:nvPr>
        </p:nvSpPr>
        <p:spPr/>
        <p:txBody>
          <a:bodyPr/>
          <a:lstStyle/>
          <a:p>
            <a:r>
              <a:rPr lang="it-IT" sz="4000"/>
              <a:t>Write in the GDoc your expectations:</a:t>
            </a:r>
          </a:p>
          <a:p>
            <a:pPr lvl="1"/>
            <a:r>
              <a:rPr lang="it-IT" sz="3600"/>
              <a:t>What do you expect to take home from this course? </a:t>
            </a:r>
          </a:p>
        </p:txBody>
      </p:sp>
      <p:sp>
        <p:nvSpPr>
          <p:cNvPr id="5" name="Google Shape;115;p16">
            <a:extLst>
              <a:ext uri="{FF2B5EF4-FFF2-40B4-BE49-F238E27FC236}">
                <a16:creationId xmlns:a16="http://schemas.microsoft.com/office/drawing/2014/main" id="{82C9FA70-EA06-8249-ACF0-7531BD6BBF8F}"/>
              </a:ext>
            </a:extLst>
          </p:cNvPr>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t>Challenge: Your expectations</a:t>
            </a:r>
            <a:endParaRPr/>
          </a:p>
        </p:txBody>
      </p:sp>
    </p:spTree>
    <p:extLst>
      <p:ext uri="{BB962C8B-B14F-4D97-AF65-F5344CB8AC3E}">
        <p14:creationId xmlns:p14="http://schemas.microsoft.com/office/powerpoint/2010/main" val="371664549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83;p55">
            <a:extLst>
              <a:ext uri="{FF2B5EF4-FFF2-40B4-BE49-F238E27FC236}">
                <a16:creationId xmlns:a16="http://schemas.microsoft.com/office/drawing/2014/main" id="{01699D51-B36F-C14A-A145-4A6AC833BCF8}"/>
              </a:ext>
            </a:extLst>
          </p:cNvPr>
          <p:cNvSpPr txBox="1">
            <a:spLocks noGrp="1"/>
          </p:cNvSpPr>
          <p:nvPr>
            <p:ph type="title"/>
          </p:nvPr>
        </p:nvSpPr>
        <p:spPr>
          <a:xfrm>
            <a:off x="711200" y="587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short term memory</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r>
              <a:rPr lang="en-US">
                <a:solidFill>
                  <a:schemeClr val="bg2">
                    <a:lumMod val="75000"/>
                  </a:schemeClr>
                </a:solidFill>
              </a:rPr>
              <a:t>How many words do you remember?</a:t>
            </a:r>
            <a:endParaRPr>
              <a:solidFill>
                <a:schemeClr val="bg2">
                  <a:lumMod val="75000"/>
                </a:schemeClr>
              </a:solidFill>
            </a:endParaRPr>
          </a:p>
        </p:txBody>
      </p:sp>
    </p:spTree>
    <p:extLst>
      <p:ext uri="{BB962C8B-B14F-4D97-AF65-F5344CB8AC3E}">
        <p14:creationId xmlns:p14="http://schemas.microsoft.com/office/powerpoint/2010/main" val="246524471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7"/>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(Willingham, 2009):</a:t>
            </a:r>
            <a:endParaRPr>
              <a:solidFill>
                <a:schemeClr val="accent3"/>
              </a:solidFill>
            </a:endParaRPr>
          </a:p>
          <a:p>
            <a:pPr marL="0" lvl="0" indent="0" algn="l" rtl="0">
              <a:spcBef>
                <a:spcPts val="0"/>
              </a:spcBef>
              <a:spcAft>
                <a:spcPts val="0"/>
              </a:spcAft>
              <a:buNone/>
            </a:pPr>
            <a:r>
              <a:rPr lang="en-US">
                <a:solidFill>
                  <a:schemeClr val="accent3"/>
                </a:solidFill>
              </a:rPr>
              <a:t>How many consecutive letters can you remember?  </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98" name="Google Shape;398;p57"/>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X C N </a:t>
            </a:r>
            <a:endParaRPr sz="3000"/>
          </a:p>
          <a:p>
            <a:pPr marL="0" lvl="0" indent="0" algn="l" rtl="0">
              <a:spcBef>
                <a:spcPts val="600"/>
              </a:spcBef>
              <a:spcAft>
                <a:spcPts val="0"/>
              </a:spcAft>
              <a:buNone/>
            </a:pPr>
            <a:r>
              <a:rPr lang="en-US" sz="3000"/>
              <a:t>N P H </a:t>
            </a:r>
            <a:endParaRPr sz="3000"/>
          </a:p>
          <a:p>
            <a:pPr marL="0" lvl="0" indent="0" algn="l" rtl="0">
              <a:spcBef>
                <a:spcPts val="600"/>
              </a:spcBef>
              <a:spcAft>
                <a:spcPts val="0"/>
              </a:spcAft>
              <a:buNone/>
            </a:pPr>
            <a:r>
              <a:rPr lang="en-US" sz="3000"/>
              <a:t>D F B </a:t>
            </a:r>
            <a:endParaRPr sz="3000"/>
          </a:p>
          <a:p>
            <a:pPr marL="0" lvl="0" indent="0" algn="l" rtl="0">
              <a:spcBef>
                <a:spcPts val="600"/>
              </a:spcBef>
              <a:spcAft>
                <a:spcPts val="0"/>
              </a:spcAft>
              <a:buNone/>
            </a:pPr>
            <a:r>
              <a:rPr lang="en-US" sz="3000"/>
              <a:t>I C I </a:t>
            </a:r>
            <a:endParaRPr sz="3000"/>
          </a:p>
          <a:p>
            <a:pPr marL="0" lvl="0" indent="0" algn="l" rtl="0">
              <a:spcBef>
                <a:spcPts val="600"/>
              </a:spcBef>
              <a:spcAft>
                <a:spcPts val="0"/>
              </a:spcAft>
              <a:buNone/>
            </a:pPr>
            <a:r>
              <a:rPr lang="en-US" sz="3000"/>
              <a:t>A N C </a:t>
            </a:r>
            <a:endParaRPr sz="3000"/>
          </a:p>
          <a:p>
            <a:pPr marL="0" lvl="0" indent="0" algn="l" rtl="0">
              <a:spcBef>
                <a:spcPts val="600"/>
              </a:spcBef>
              <a:spcAft>
                <a:spcPts val="0"/>
              </a:spcAft>
              <a:buNone/>
            </a:pPr>
            <a:r>
              <a:rPr lang="en-US" sz="3000"/>
              <a:t>A A X </a:t>
            </a:r>
            <a:endParaRPr sz="3000"/>
          </a:p>
          <a:p>
            <a:pPr marL="0" lvl="0" indent="0" algn="l" rtl="0">
              <a:spcBef>
                <a:spcPts val="600"/>
              </a:spcBef>
              <a:spcAft>
                <a:spcPts val="600"/>
              </a:spcAft>
              <a:buNone/>
            </a:pPr>
            <a:endParaRPr sz="30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8"/>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(Willingham, 2009):</a:t>
            </a:r>
            <a:endParaRPr>
              <a:solidFill>
                <a:schemeClr val="accent3"/>
              </a:solidFill>
            </a:endParaRPr>
          </a:p>
          <a:p>
            <a:pPr marL="0" lvl="0" indent="0" algn="l" rtl="0">
              <a:spcBef>
                <a:spcPts val="0"/>
              </a:spcBef>
              <a:spcAft>
                <a:spcPts val="0"/>
              </a:spcAft>
              <a:buNone/>
            </a:pPr>
            <a:r>
              <a:rPr lang="en-US">
                <a:solidFill>
                  <a:schemeClr val="accent3"/>
                </a:solidFill>
              </a:rPr>
              <a:t>How many consecutive letters can you remember?  </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405" name="Google Shape;405;p58"/>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write them down </a:t>
            </a:r>
            <a:endParaRPr sz="3000"/>
          </a:p>
          <a:p>
            <a:pPr marL="0" lvl="0" indent="0" algn="l" rtl="0">
              <a:spcBef>
                <a:spcPts val="600"/>
              </a:spcBef>
              <a:spcAft>
                <a:spcPts val="600"/>
              </a:spcAft>
              <a:buNone/>
            </a:pPr>
            <a:endParaRPr sz="30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9"/>
          <p:cNvSpPr txBox="1">
            <a:spLocks noGrp="1"/>
          </p:cNvSpPr>
          <p:nvPr>
            <p:ph type="title"/>
          </p:nvPr>
        </p:nvSpPr>
        <p:spPr>
          <a:xfrm>
            <a:off x="719675" y="333375"/>
            <a:ext cx="10871100" cy="1258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(Willingham, 2009):</a:t>
            </a:r>
            <a:endParaRPr>
              <a:solidFill>
                <a:schemeClr val="accent3"/>
              </a:solidFill>
            </a:endParaRPr>
          </a:p>
          <a:p>
            <a:pPr marL="0" lvl="0" indent="0" algn="l" rtl="0">
              <a:spcBef>
                <a:spcPts val="0"/>
              </a:spcBef>
              <a:spcAft>
                <a:spcPts val="0"/>
              </a:spcAft>
              <a:buNone/>
            </a:pPr>
            <a:r>
              <a:rPr lang="en-US">
                <a:solidFill>
                  <a:schemeClr val="accent3"/>
                </a:solidFill>
              </a:rPr>
              <a:t>What about now?</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412" name="Google Shape;412;p59"/>
          <p:cNvSpPr txBox="1">
            <a:spLocks noGrp="1"/>
          </p:cNvSpPr>
          <p:nvPr>
            <p:ph type="body" idx="1"/>
          </p:nvPr>
        </p:nvSpPr>
        <p:spPr>
          <a:xfrm>
            <a:off x="711200" y="1885600"/>
            <a:ext cx="10871100" cy="40227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X </a:t>
            </a:r>
            <a:endParaRPr sz="3000"/>
          </a:p>
          <a:p>
            <a:pPr marL="0" lvl="0" indent="0" algn="l" rtl="0">
              <a:spcBef>
                <a:spcPts val="600"/>
              </a:spcBef>
              <a:spcAft>
                <a:spcPts val="0"/>
              </a:spcAft>
              <a:buNone/>
            </a:pPr>
            <a:r>
              <a:rPr lang="en-US" sz="3000"/>
              <a:t>C N N </a:t>
            </a:r>
            <a:endParaRPr sz="3000"/>
          </a:p>
          <a:p>
            <a:pPr marL="0" lvl="0" indent="0" algn="l" rtl="0">
              <a:spcBef>
                <a:spcPts val="600"/>
              </a:spcBef>
              <a:spcAft>
                <a:spcPts val="0"/>
              </a:spcAft>
              <a:buNone/>
            </a:pPr>
            <a:r>
              <a:rPr lang="en-US" sz="3000"/>
              <a:t>P H D </a:t>
            </a:r>
            <a:endParaRPr sz="3000"/>
          </a:p>
          <a:p>
            <a:pPr marL="0" lvl="0" indent="0" algn="l" rtl="0">
              <a:spcBef>
                <a:spcPts val="600"/>
              </a:spcBef>
              <a:spcAft>
                <a:spcPts val="0"/>
              </a:spcAft>
              <a:buNone/>
            </a:pPr>
            <a:r>
              <a:rPr lang="en-US" sz="3000"/>
              <a:t>F B I </a:t>
            </a:r>
            <a:endParaRPr sz="3000"/>
          </a:p>
          <a:p>
            <a:pPr marL="0" lvl="0" indent="0" algn="l" rtl="0">
              <a:spcBef>
                <a:spcPts val="600"/>
              </a:spcBef>
              <a:spcAft>
                <a:spcPts val="0"/>
              </a:spcAft>
              <a:buNone/>
            </a:pPr>
            <a:r>
              <a:rPr lang="en-US" sz="3000"/>
              <a:t>C I A </a:t>
            </a:r>
            <a:endParaRPr sz="3000"/>
          </a:p>
          <a:p>
            <a:pPr marL="0" lvl="0" indent="0" algn="l" rtl="0">
              <a:spcBef>
                <a:spcPts val="600"/>
              </a:spcBef>
              <a:spcAft>
                <a:spcPts val="0"/>
              </a:spcAft>
              <a:buNone/>
            </a:pPr>
            <a:r>
              <a:rPr lang="en-US" sz="3000"/>
              <a:t>N C A A </a:t>
            </a:r>
            <a:endParaRPr sz="3000"/>
          </a:p>
          <a:p>
            <a:pPr marL="0" lvl="0" indent="0" algn="l" rtl="0">
              <a:spcBef>
                <a:spcPts val="600"/>
              </a:spcBef>
              <a:spcAft>
                <a:spcPts val="0"/>
              </a:spcAft>
              <a:buNone/>
            </a:pPr>
            <a:r>
              <a:rPr lang="en-US" sz="3000"/>
              <a:t>X </a:t>
            </a:r>
            <a:endParaRPr sz="3000"/>
          </a:p>
          <a:p>
            <a:pPr marL="0" lvl="0" indent="0" algn="l" rtl="0">
              <a:spcBef>
                <a:spcPts val="600"/>
              </a:spcBef>
              <a:spcAft>
                <a:spcPts val="600"/>
              </a:spcAft>
              <a:buNone/>
            </a:pPr>
            <a:endParaRPr sz="30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8"/>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Challenge: (Willingham, 2009):</a:t>
            </a:r>
            <a:endParaRPr>
              <a:solidFill>
                <a:schemeClr val="accent3"/>
              </a:solidFill>
            </a:endParaRPr>
          </a:p>
          <a:p>
            <a:pPr marL="0" lvl="0" indent="0" algn="l" rtl="0">
              <a:spcBef>
                <a:spcPts val="0"/>
              </a:spcBef>
              <a:spcAft>
                <a:spcPts val="0"/>
              </a:spcAft>
              <a:buNone/>
            </a:pPr>
            <a:r>
              <a:rPr lang="en-US">
                <a:solidFill>
                  <a:schemeClr val="accent3"/>
                </a:solidFill>
              </a:rPr>
              <a:t>How many consecutive letters can you remember?  </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405" name="Google Shape;405;p58"/>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a:t>write them down </a:t>
            </a:r>
            <a:endParaRPr sz="3000"/>
          </a:p>
          <a:p>
            <a:pPr marL="0" lvl="0" indent="0" algn="l" rtl="0">
              <a:spcBef>
                <a:spcPts val="600"/>
              </a:spcBef>
              <a:spcAft>
                <a:spcPts val="600"/>
              </a:spcAft>
              <a:buNone/>
            </a:pPr>
            <a:endParaRPr sz="3000"/>
          </a:p>
        </p:txBody>
      </p:sp>
    </p:spTree>
    <p:extLst>
      <p:ext uri="{BB962C8B-B14F-4D97-AF65-F5344CB8AC3E}">
        <p14:creationId xmlns:p14="http://schemas.microsoft.com/office/powerpoint/2010/main" val="294858303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60"/>
          <p:cNvSpPr txBox="1">
            <a:spLocks noGrp="1"/>
          </p:cNvSpPr>
          <p:nvPr>
            <p:ph type="body" idx="1"/>
          </p:nvPr>
        </p:nvSpPr>
        <p:spPr>
          <a:xfrm>
            <a:off x="694266" y="1745734"/>
            <a:ext cx="10871100" cy="4033500"/>
          </a:xfrm>
          <a:prstGeom prst="rect">
            <a:avLst/>
          </a:prstGeom>
        </p:spPr>
        <p:txBody>
          <a:bodyPr spcFirstLastPara="1" wrap="square" lIns="0" tIns="0" rIns="0" bIns="0" anchor="t" anchorCtr="0">
            <a:noAutofit/>
          </a:bodyPr>
          <a:lstStyle/>
          <a:p>
            <a:pPr marL="0" lvl="0" indent="0" algn="ctr" rtl="0">
              <a:spcBef>
                <a:spcPts val="480"/>
              </a:spcBef>
              <a:spcAft>
                <a:spcPts val="0"/>
              </a:spcAft>
              <a:buNone/>
            </a:pPr>
            <a:r>
              <a:rPr lang="en-US" sz="3600"/>
              <a:t>The amount of space in working memory does not depend on the number of letters; it depends on the </a:t>
            </a:r>
            <a:r>
              <a:rPr lang="en-US" sz="3600" b="1">
                <a:solidFill>
                  <a:schemeClr val="dk2"/>
                </a:solidFill>
              </a:rPr>
              <a:t>number of meaningful objects</a:t>
            </a:r>
            <a:r>
              <a:rPr lang="en-US" sz="3600"/>
              <a:t>.</a:t>
            </a:r>
            <a:endParaRPr sz="3600"/>
          </a:p>
          <a:p>
            <a:pPr marL="0" lvl="0" indent="0" algn="ctr" rtl="0">
              <a:spcBef>
                <a:spcPts val="600"/>
              </a:spcBef>
              <a:spcAft>
                <a:spcPts val="600"/>
              </a:spcAft>
              <a:buNone/>
            </a:pPr>
            <a:endParaRPr sz="360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56"/>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What can we do to make room in working memory?</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391" name="Google Shape;391;p56"/>
          <p:cNvSpPr txBox="1">
            <a:spLocks noGrp="1"/>
          </p:cNvSpPr>
          <p:nvPr>
            <p:ph type="body" idx="1"/>
          </p:nvPr>
        </p:nvSpPr>
        <p:spPr>
          <a:xfrm>
            <a:off x="711200" y="1525600"/>
            <a:ext cx="10871100" cy="4033500"/>
          </a:xfrm>
          <a:prstGeom prst="rect">
            <a:avLst/>
          </a:prstGeom>
        </p:spPr>
        <p:txBody>
          <a:bodyPr spcFirstLastPara="1" wrap="square" lIns="0" tIns="0" rIns="0" bIns="0" anchor="t" anchorCtr="0">
            <a:noAutofit/>
          </a:bodyPr>
          <a:lstStyle/>
          <a:p>
            <a:pPr marL="457200" lvl="0" indent="-419100" algn="l" rtl="0">
              <a:spcBef>
                <a:spcPts val="480"/>
              </a:spcBef>
              <a:spcAft>
                <a:spcPts val="0"/>
              </a:spcAft>
              <a:buSzPts val="3000"/>
              <a:buChar char="•"/>
            </a:pPr>
            <a:r>
              <a:rPr lang="en-US" sz="3000"/>
              <a:t>Increase our background knowledge</a:t>
            </a:r>
          </a:p>
          <a:p>
            <a:pPr marL="457200" lvl="0" indent="-419100" algn="l" rtl="0">
              <a:spcBef>
                <a:spcPts val="480"/>
              </a:spcBef>
              <a:spcAft>
                <a:spcPts val="0"/>
              </a:spcAft>
              <a:buSzPts val="3000"/>
              <a:buChar char="•"/>
            </a:pPr>
            <a:r>
              <a:rPr lang="en-US" sz="3000"/>
              <a:t>Chunking</a:t>
            </a:r>
            <a:endParaRPr sz="3000"/>
          </a:p>
          <a:p>
            <a:pPr marL="457200" lvl="0" indent="-419100" algn="l" rtl="0">
              <a:spcBef>
                <a:spcPts val="600"/>
              </a:spcBef>
              <a:spcAft>
                <a:spcPts val="0"/>
              </a:spcAft>
              <a:buSzPts val="3000"/>
              <a:buChar char="•"/>
            </a:pPr>
            <a:r>
              <a:rPr lang="en-US" sz="3000"/>
              <a:t>Avoid extraneous cognitive load</a:t>
            </a:r>
            <a:endParaRPr sz="3000"/>
          </a:p>
          <a:p>
            <a:pPr marL="457200" lvl="0" indent="0" algn="l" rtl="0">
              <a:spcBef>
                <a:spcPts val="600"/>
              </a:spcBef>
              <a:spcAft>
                <a:spcPts val="600"/>
              </a:spcAft>
              <a:buNone/>
            </a:pPr>
            <a:endParaRPr sz="3000"/>
          </a:p>
        </p:txBody>
      </p:sp>
    </p:spTree>
    <p:extLst>
      <p:ext uri="{BB962C8B-B14F-4D97-AF65-F5344CB8AC3E}">
        <p14:creationId xmlns:p14="http://schemas.microsoft.com/office/powerpoint/2010/main" val="261391229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62"/>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latin typeface="Corbel" panose="020B0503020204020204" pitchFamily="34" charset="0"/>
              </a:rPr>
              <a:t>Avoid extraneous cognitive load</a:t>
            </a:r>
            <a:endParaRPr>
              <a:solidFill>
                <a:schemeClr val="accent3"/>
              </a:solidFill>
              <a:latin typeface="Corbel" panose="020B0503020204020204" pitchFamily="34" charset="0"/>
            </a:endParaRPr>
          </a:p>
          <a:p>
            <a:pPr marL="0" lvl="0" indent="0" algn="l" rtl="0">
              <a:spcBef>
                <a:spcPts val="0"/>
              </a:spcBef>
              <a:spcAft>
                <a:spcPts val="0"/>
              </a:spcAft>
              <a:buNone/>
            </a:pPr>
            <a:endParaRPr>
              <a:solidFill>
                <a:schemeClr val="accent3"/>
              </a:solidFill>
              <a:latin typeface="Corbel" panose="020B0503020204020204" pitchFamily="34" charset="0"/>
            </a:endParaRPr>
          </a:p>
          <a:p>
            <a:pPr marL="0" lvl="0" indent="0" algn="l" rtl="0">
              <a:spcBef>
                <a:spcPts val="0"/>
              </a:spcBef>
              <a:spcAft>
                <a:spcPts val="0"/>
              </a:spcAft>
              <a:buNone/>
            </a:pPr>
            <a:endParaRPr>
              <a:solidFill>
                <a:schemeClr val="accent3"/>
              </a:solidFill>
              <a:latin typeface="Corbel" panose="020B0503020204020204" pitchFamily="34" charset="0"/>
            </a:endParaRPr>
          </a:p>
        </p:txBody>
      </p:sp>
      <p:sp>
        <p:nvSpPr>
          <p:cNvPr id="431" name="Google Shape;431;p62"/>
          <p:cNvSpPr txBox="1"/>
          <p:nvPr/>
        </p:nvSpPr>
        <p:spPr>
          <a:xfrm>
            <a:off x="750875" y="1159300"/>
            <a:ext cx="10808700" cy="548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700" b="1">
                <a:solidFill>
                  <a:schemeClr val="dk2"/>
                </a:solidFill>
                <a:latin typeface="Corbel" panose="020B0503020204020204" pitchFamily="34" charset="0"/>
              </a:rPr>
              <a:t>Intrinsic cognitive load</a:t>
            </a:r>
            <a:r>
              <a:rPr lang="en-US" sz="2700">
                <a:latin typeface="Corbel" panose="020B0503020204020204" pitchFamily="34" charset="0"/>
              </a:rPr>
              <a:t> is the effort associated with a specific topic.</a:t>
            </a:r>
            <a:endParaRPr sz="2700">
              <a:latin typeface="Corbel" panose="020B0503020204020204" pitchFamily="34" charset="0"/>
            </a:endParaRPr>
          </a:p>
          <a:p>
            <a:pPr marL="0" lvl="0" indent="0" algn="l" rtl="0">
              <a:spcBef>
                <a:spcPts val="0"/>
              </a:spcBef>
              <a:spcAft>
                <a:spcPts val="0"/>
              </a:spcAft>
              <a:buClr>
                <a:schemeClr val="dk1"/>
              </a:buClr>
              <a:buSzPts val="1100"/>
              <a:buFont typeface="Arial"/>
              <a:buNone/>
            </a:pPr>
            <a:endParaRPr sz="2700">
              <a:latin typeface="Corbel" panose="020B0503020204020204" pitchFamily="34" charset="0"/>
            </a:endParaRPr>
          </a:p>
          <a:p>
            <a:pPr marL="0" lvl="0" indent="0" algn="l" rtl="0">
              <a:spcBef>
                <a:spcPts val="0"/>
              </a:spcBef>
              <a:spcAft>
                <a:spcPts val="0"/>
              </a:spcAft>
              <a:buClr>
                <a:schemeClr val="dk1"/>
              </a:buClr>
              <a:buSzPts val="1100"/>
              <a:buFont typeface="Arial"/>
              <a:buNone/>
            </a:pPr>
            <a:r>
              <a:rPr lang="en-US" sz="2700" b="1">
                <a:solidFill>
                  <a:schemeClr val="dk2"/>
                </a:solidFill>
                <a:latin typeface="Corbel" panose="020B0503020204020204" pitchFamily="34" charset="0"/>
              </a:rPr>
              <a:t>Germane cognitive load</a:t>
            </a:r>
            <a:r>
              <a:rPr lang="en-US" sz="2700">
                <a:latin typeface="Corbel" panose="020B0503020204020204" pitchFamily="34" charset="0"/>
              </a:rPr>
              <a:t> refers to the work put into creating a permanent store of knowledge, or a schema. It is the (desirable) mental effort required to create linkages between new information and old (which is one of the things that distinguishes learning from memorization)</a:t>
            </a:r>
            <a:endParaRPr sz="2700">
              <a:latin typeface="Corbel" panose="020B0503020204020204" pitchFamily="34" charset="0"/>
            </a:endParaRPr>
          </a:p>
          <a:p>
            <a:pPr marL="0" lvl="0" indent="0" algn="l" rtl="0">
              <a:spcBef>
                <a:spcPts val="0"/>
              </a:spcBef>
              <a:spcAft>
                <a:spcPts val="0"/>
              </a:spcAft>
              <a:buClr>
                <a:schemeClr val="dk1"/>
              </a:buClr>
              <a:buSzPts val="1100"/>
              <a:buFont typeface="Arial"/>
              <a:buNone/>
            </a:pPr>
            <a:endParaRPr sz="2700">
              <a:latin typeface="Corbel" panose="020B0503020204020204" pitchFamily="34" charset="0"/>
            </a:endParaRPr>
          </a:p>
          <a:p>
            <a:pPr marL="0" lvl="0" indent="0" algn="l" rtl="0">
              <a:spcBef>
                <a:spcPts val="0"/>
              </a:spcBef>
              <a:spcAft>
                <a:spcPts val="0"/>
              </a:spcAft>
              <a:buClr>
                <a:schemeClr val="dk1"/>
              </a:buClr>
              <a:buSzPts val="1100"/>
              <a:buFont typeface="Arial"/>
              <a:buNone/>
            </a:pPr>
            <a:r>
              <a:rPr lang="en-US" sz="2700" b="1">
                <a:solidFill>
                  <a:schemeClr val="dk2"/>
                </a:solidFill>
                <a:latin typeface="Corbel" panose="020B0503020204020204" pitchFamily="34" charset="0"/>
              </a:rPr>
              <a:t>Extraneous cognitive load</a:t>
            </a:r>
            <a:r>
              <a:rPr lang="en-US" sz="2700">
                <a:latin typeface="Corbel" panose="020B0503020204020204" pitchFamily="34" charset="0"/>
              </a:rPr>
              <a:t> is everything else that distracts or gets in the way. Extraneous cognitive load refers to the way information or tasks are presented to a learner.</a:t>
            </a:r>
            <a:endParaRPr sz="2700">
              <a:latin typeface="Corbel" panose="020B0503020204020204" pitchFamily="34" charset="0"/>
            </a:endParaRPr>
          </a:p>
          <a:p>
            <a:pPr marL="0" lvl="0" indent="0" algn="l" rtl="0">
              <a:spcBef>
                <a:spcPts val="0"/>
              </a:spcBef>
              <a:spcAft>
                <a:spcPts val="0"/>
              </a:spcAft>
              <a:buNone/>
            </a:pPr>
            <a:endParaRPr sz="2700">
              <a:latin typeface="Corbel" panose="020B0503020204020204" pitchFamily="34" charset="0"/>
            </a:endParaRPr>
          </a:p>
        </p:txBody>
      </p:sp>
    </p:spTree>
    <p:extLst>
      <p:ext uri="{BB962C8B-B14F-4D97-AF65-F5344CB8AC3E}">
        <p14:creationId xmlns:p14="http://schemas.microsoft.com/office/powerpoint/2010/main" val="331825397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5403F7-3B09-7045-A9A1-61F1561F6417}"/>
              </a:ext>
            </a:extLst>
          </p:cNvPr>
          <p:cNvPicPr>
            <a:picLocks noChangeAspect="1"/>
          </p:cNvPicPr>
          <p:nvPr/>
        </p:nvPicPr>
        <p:blipFill>
          <a:blip r:embed="rId2"/>
          <a:stretch>
            <a:fillRect/>
          </a:stretch>
        </p:blipFill>
        <p:spPr>
          <a:xfrm>
            <a:off x="3824792" y="0"/>
            <a:ext cx="4542416" cy="6858000"/>
          </a:xfrm>
          <a:prstGeom prst="rect">
            <a:avLst/>
          </a:prstGeom>
        </p:spPr>
      </p:pic>
      <p:sp>
        <p:nvSpPr>
          <p:cNvPr id="5" name="TextBox 4">
            <a:extLst>
              <a:ext uri="{FF2B5EF4-FFF2-40B4-BE49-F238E27FC236}">
                <a16:creationId xmlns:a16="http://schemas.microsoft.com/office/drawing/2014/main" id="{2ACF7A16-4434-9B45-B24A-9D80A377D85F}"/>
              </a:ext>
            </a:extLst>
          </p:cNvPr>
          <p:cNvSpPr txBox="1"/>
          <p:nvPr/>
        </p:nvSpPr>
        <p:spPr>
          <a:xfrm>
            <a:off x="230923" y="203200"/>
            <a:ext cx="3760966" cy="584775"/>
          </a:xfrm>
          <a:prstGeom prst="rect">
            <a:avLst/>
          </a:prstGeom>
          <a:noFill/>
        </p:spPr>
        <p:txBody>
          <a:bodyPr wrap="none" rtlCol="0">
            <a:spAutoFit/>
          </a:bodyPr>
          <a:lstStyle/>
          <a:p>
            <a:r>
              <a:rPr lang="en-US" sz="3200" dirty="0">
                <a:solidFill>
                  <a:srgbClr val="F0A24B"/>
                </a:solidFill>
                <a:latin typeface="Corbel" panose="020B0503020204020204" pitchFamily="34" charset="0"/>
              </a:rPr>
              <a:t>Attention split effect</a:t>
            </a:r>
            <a:endParaRPr lang="it-IT" sz="3200" dirty="0">
              <a:solidFill>
                <a:srgbClr val="F0A24B"/>
              </a:solidFill>
              <a:latin typeface="Corbel" panose="020B0503020204020204" pitchFamily="34" charset="0"/>
            </a:endParaRPr>
          </a:p>
        </p:txBody>
      </p:sp>
    </p:spTree>
    <p:extLst>
      <p:ext uri="{BB962C8B-B14F-4D97-AF65-F5344CB8AC3E}">
        <p14:creationId xmlns:p14="http://schemas.microsoft.com/office/powerpoint/2010/main" val="29624706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63"/>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latin typeface="Corbel" panose="020B0503020204020204" pitchFamily="34" charset="0"/>
              </a:rPr>
              <a:t>Challenge: Extraneous cognitive load (10 min)</a:t>
            </a:r>
            <a:endParaRPr>
              <a:solidFill>
                <a:schemeClr val="accent3"/>
              </a:solidFill>
              <a:latin typeface="Corbel" panose="020B0503020204020204" pitchFamily="34" charset="0"/>
            </a:endParaRPr>
          </a:p>
          <a:p>
            <a:pPr marL="0" lvl="0" indent="0" algn="l" rtl="0">
              <a:spcBef>
                <a:spcPts val="0"/>
              </a:spcBef>
              <a:spcAft>
                <a:spcPts val="0"/>
              </a:spcAft>
              <a:buNone/>
            </a:pPr>
            <a:endParaRPr>
              <a:solidFill>
                <a:schemeClr val="accent3"/>
              </a:solidFill>
              <a:latin typeface="Corbel" panose="020B0503020204020204" pitchFamily="34" charset="0"/>
            </a:endParaRPr>
          </a:p>
          <a:p>
            <a:pPr marL="0" lvl="0" indent="0" algn="l" rtl="0">
              <a:spcBef>
                <a:spcPts val="0"/>
              </a:spcBef>
              <a:spcAft>
                <a:spcPts val="0"/>
              </a:spcAft>
              <a:buNone/>
            </a:pPr>
            <a:endParaRPr>
              <a:solidFill>
                <a:schemeClr val="accent3"/>
              </a:solidFill>
              <a:latin typeface="Corbel" panose="020B0503020204020204" pitchFamily="34" charset="0"/>
            </a:endParaRPr>
          </a:p>
        </p:txBody>
      </p:sp>
      <p:sp>
        <p:nvSpPr>
          <p:cNvPr id="438" name="Google Shape;438;p63"/>
          <p:cNvSpPr txBox="1"/>
          <p:nvPr/>
        </p:nvSpPr>
        <p:spPr>
          <a:xfrm>
            <a:off x="750875" y="1159300"/>
            <a:ext cx="10808700" cy="5489100"/>
          </a:xfrm>
          <a:prstGeom prst="rect">
            <a:avLst/>
          </a:prstGeom>
          <a:noFill/>
          <a:ln>
            <a:noFill/>
          </a:ln>
        </p:spPr>
        <p:txBody>
          <a:bodyPr spcFirstLastPara="1" wrap="square" lIns="91425" tIns="91425" rIns="91425" bIns="91425" anchor="t" anchorCtr="0">
            <a:noAutofit/>
          </a:bodyPr>
          <a:lstStyle/>
          <a:p>
            <a:pPr marL="457200" lvl="0" indent="-400050" algn="l" rtl="0">
              <a:spcBef>
                <a:spcPts val="0"/>
              </a:spcBef>
              <a:spcAft>
                <a:spcPts val="0"/>
              </a:spcAft>
              <a:buClr>
                <a:schemeClr val="dk1"/>
              </a:buClr>
              <a:buSzPts val="2700"/>
              <a:buChar char="●"/>
            </a:pPr>
            <a:r>
              <a:rPr lang="en-US" sz="2700">
                <a:solidFill>
                  <a:schemeClr val="dk1"/>
                </a:solidFill>
                <a:latin typeface="Corbel" panose="020B0503020204020204" pitchFamily="34" charset="0"/>
              </a:rPr>
              <a:t>Think of the tasks you teach in your lessons/courses. Pick one.</a:t>
            </a:r>
            <a:endParaRPr sz="2700">
              <a:solidFill>
                <a:schemeClr val="dk1"/>
              </a:solidFill>
              <a:latin typeface="Corbel" panose="020B0503020204020204" pitchFamily="34" charset="0"/>
            </a:endParaRPr>
          </a:p>
          <a:p>
            <a:pPr marL="457200" lvl="0" indent="0" algn="l" rtl="0">
              <a:spcBef>
                <a:spcPts val="0"/>
              </a:spcBef>
              <a:spcAft>
                <a:spcPts val="0"/>
              </a:spcAft>
              <a:buNone/>
            </a:pPr>
            <a:endParaRPr sz="2700">
              <a:solidFill>
                <a:schemeClr val="dk1"/>
              </a:solidFill>
              <a:latin typeface="Corbel" panose="020B0503020204020204" pitchFamily="34" charset="0"/>
            </a:endParaRPr>
          </a:p>
          <a:p>
            <a:pPr marL="457200" lvl="0" indent="-400050" algn="l" rtl="0">
              <a:spcBef>
                <a:spcPts val="0"/>
              </a:spcBef>
              <a:spcAft>
                <a:spcPts val="0"/>
              </a:spcAft>
              <a:buClr>
                <a:schemeClr val="dk1"/>
              </a:buClr>
              <a:buSzPts val="2700"/>
              <a:buChar char="●"/>
            </a:pPr>
            <a:r>
              <a:rPr lang="en-US" sz="2700">
                <a:solidFill>
                  <a:schemeClr val="dk1"/>
                </a:solidFill>
                <a:latin typeface="Corbel" panose="020B0503020204020204" pitchFamily="34" charset="0"/>
              </a:rPr>
              <a:t>What would be the extraneous load in performing this task. How can you avoid it?</a:t>
            </a:r>
            <a:endParaRPr sz="2700">
              <a:solidFill>
                <a:schemeClr val="dk1"/>
              </a:solidFill>
              <a:latin typeface="Corbel" panose="020B0503020204020204" pitchFamily="34" charset="0"/>
            </a:endParaRPr>
          </a:p>
          <a:p>
            <a:pPr marL="457200" lvl="0" indent="0" algn="l" rtl="0">
              <a:spcBef>
                <a:spcPts val="0"/>
              </a:spcBef>
              <a:spcAft>
                <a:spcPts val="0"/>
              </a:spcAft>
              <a:buNone/>
            </a:pPr>
            <a:endParaRPr sz="2700">
              <a:solidFill>
                <a:schemeClr val="dk1"/>
              </a:solidFill>
              <a:latin typeface="Corbel" panose="020B0503020204020204" pitchFamily="34" charset="0"/>
            </a:endParaRPr>
          </a:p>
          <a:p>
            <a:pPr marL="457200" lvl="0" indent="-400050" algn="l" rtl="0">
              <a:spcBef>
                <a:spcPts val="0"/>
              </a:spcBef>
              <a:spcAft>
                <a:spcPts val="0"/>
              </a:spcAft>
              <a:buClr>
                <a:schemeClr val="dk1"/>
              </a:buClr>
              <a:buSzPts val="2700"/>
              <a:buChar char="●"/>
            </a:pPr>
            <a:r>
              <a:rPr lang="en-US" sz="2700">
                <a:solidFill>
                  <a:schemeClr val="dk1"/>
                </a:solidFill>
                <a:latin typeface="Corbel" panose="020B0503020204020204" pitchFamily="34" charset="0"/>
              </a:rPr>
              <a:t>Discuss with your partner(s).</a:t>
            </a:r>
            <a:endParaRPr sz="2700">
              <a:solidFill>
                <a:schemeClr val="dk1"/>
              </a:solidFill>
              <a:latin typeface="Corbel" panose="020B0503020204020204" pitchFamily="34" charset="0"/>
            </a:endParaRPr>
          </a:p>
        </p:txBody>
      </p:sp>
    </p:spTree>
    <p:extLst>
      <p:ext uri="{BB962C8B-B14F-4D97-AF65-F5344CB8AC3E}">
        <p14:creationId xmlns:p14="http://schemas.microsoft.com/office/powerpoint/2010/main" val="696079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A82DFD7-4999-7E41-8425-C11F0E158782}"/>
              </a:ext>
            </a:extLst>
          </p:cNvPr>
          <p:cNvSpPr>
            <a:spLocks noGrp="1"/>
          </p:cNvSpPr>
          <p:nvPr>
            <p:ph type="title"/>
          </p:nvPr>
        </p:nvSpPr>
        <p:spPr>
          <a:xfrm>
            <a:off x="838200" y="681572"/>
            <a:ext cx="10871200" cy="648072"/>
          </a:xfrm>
        </p:spPr>
        <p:txBody>
          <a:bodyPr/>
          <a:lstStyle/>
          <a:p>
            <a:r>
              <a:rPr lang="it-IT" b="1">
                <a:latin typeface="Corbel" panose="020B0503020204020204" pitchFamily="34" charset="0"/>
              </a:rPr>
              <a:t>Why are we here?</a:t>
            </a:r>
          </a:p>
        </p:txBody>
      </p:sp>
      <p:sp>
        <p:nvSpPr>
          <p:cNvPr id="5" name="Content Placeholder 2">
            <a:extLst>
              <a:ext uri="{FF2B5EF4-FFF2-40B4-BE49-F238E27FC236}">
                <a16:creationId xmlns:a16="http://schemas.microsoft.com/office/drawing/2014/main" id="{893A3FE3-D1F8-6841-BCB2-5EE75E63ABF3}"/>
              </a:ext>
            </a:extLst>
          </p:cNvPr>
          <p:cNvSpPr txBox="1">
            <a:spLocks/>
          </p:cNvSpPr>
          <p:nvPr/>
        </p:nvSpPr>
        <p:spPr>
          <a:xfrm>
            <a:off x="838200" y="1825625"/>
            <a:ext cx="10515600" cy="3555844"/>
          </a:xfrm>
          <a:prstGeom prst="rect">
            <a:avLst/>
          </a:prstGeom>
          <a:noFill/>
          <a:ln>
            <a:noFill/>
          </a:ln>
        </p:spPr>
        <p:txBody>
          <a:bodyPr spcFirstLastPara="1" wrap="square" lIns="0" tIns="0" rIns="0" bIns="0" anchor="t" anchorCtr="0"/>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1"/>
              </a:buClr>
              <a:buSzPts val="2400"/>
              <a:buFont typeface="Corbel"/>
              <a:buChar char="•"/>
              <a:defRPr sz="2400" b="0" i="0" u="none" strike="noStrike" cap="none">
                <a:solidFill>
                  <a:schemeClr val="dk1"/>
                </a:solidFill>
                <a:latin typeface="Corbel"/>
                <a:ea typeface="Corbel"/>
                <a:cs typeface="Corbel"/>
                <a:sym typeface="Corbel"/>
              </a:defRPr>
            </a:lvl1pPr>
            <a:lvl2pPr marL="914400" marR="0" lvl="1" indent="-355600" algn="l" rtl="0">
              <a:lnSpc>
                <a:spcPct val="100000"/>
              </a:lnSpc>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2pPr>
            <a:lvl3pPr marL="1371600" marR="0" lvl="2" indent="-355600" algn="l" rtl="0">
              <a:lnSpc>
                <a:spcPct val="100000"/>
              </a:lnSpc>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3pPr>
            <a:lvl4pPr marL="1828800" marR="0" lvl="3" indent="-355600" algn="l" rtl="0">
              <a:lnSpc>
                <a:spcPct val="100000"/>
              </a:lnSpc>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4pPr>
            <a:lvl5pPr marL="2286000" marR="0" lvl="4" indent="-355600" algn="l" rtl="0">
              <a:lnSpc>
                <a:spcPct val="100000"/>
              </a:lnSpc>
              <a:spcBef>
                <a:spcPts val="600"/>
              </a:spcBef>
              <a:spcAft>
                <a:spcPts val="0"/>
              </a:spcAft>
              <a:buClr>
                <a:schemeClr val="accent1"/>
              </a:buClr>
              <a:buSzPts val="2000"/>
              <a:buFont typeface="Times"/>
              <a:buChar char="•"/>
              <a:defRPr sz="2000" b="0" i="0" u="none" strike="noStrike" cap="none">
                <a:solidFill>
                  <a:schemeClr val="dk1"/>
                </a:solidFill>
                <a:latin typeface="Corbel"/>
                <a:ea typeface="Corbel"/>
                <a:cs typeface="Corbel"/>
                <a:sym typeface="Corbel"/>
              </a:defRPr>
            </a:lvl5pPr>
            <a:lvl6pPr marL="2743200" marR="0" lvl="5" indent="-355600" algn="l" rtl="0">
              <a:lnSpc>
                <a:spcPct val="100000"/>
              </a:lnSpc>
              <a:spcBef>
                <a:spcPts val="6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accent1"/>
              </a:buClr>
              <a:buSzPts val="2000"/>
              <a:buFont typeface="Times"/>
              <a:buChar char="•"/>
              <a:defRPr sz="2000" b="0" i="0" u="none" strike="noStrike" cap="none">
                <a:solidFill>
                  <a:schemeClr val="dk1"/>
                </a:solidFill>
                <a:latin typeface="Arial"/>
                <a:ea typeface="Arial"/>
                <a:cs typeface="Arial"/>
                <a:sym typeface="Arial"/>
              </a:defRPr>
            </a:lvl9pPr>
          </a:lstStyle>
          <a:p>
            <a:pPr marL="819150" indent="-742950">
              <a:buFont typeface="+mj-lt"/>
              <a:buAutoNum type="arabicPeriod"/>
            </a:pPr>
            <a:r>
              <a:rPr lang="en-US" sz="3200"/>
              <a:t>Principles of learning and how they apply to training and teaching</a:t>
            </a:r>
          </a:p>
          <a:p>
            <a:pPr marL="819150" indent="-742950">
              <a:buFont typeface="+mj-lt"/>
              <a:buAutoNum type="arabicPeriod"/>
            </a:pPr>
            <a:r>
              <a:rPr lang="en-US" sz="3200"/>
              <a:t>Training techniques to enhance learner participation and engagement</a:t>
            </a:r>
          </a:p>
          <a:p>
            <a:pPr marL="819150" indent="-742950">
              <a:buFont typeface="+mj-lt"/>
              <a:buAutoNum type="arabicPeriod"/>
            </a:pPr>
            <a:r>
              <a:rPr lang="en-US" sz="3200" dirty="0"/>
              <a:t>Design and plan lesson, session, course, materials</a:t>
            </a:r>
          </a:p>
          <a:p>
            <a:pPr marL="819150" indent="-742950">
              <a:buFont typeface="+mj-lt"/>
              <a:buAutoNum type="arabicPeriod"/>
            </a:pPr>
            <a:r>
              <a:rPr lang="it-IT" sz="3200">
                <a:latin typeface="Corbel" panose="020B0503020204020204" pitchFamily="34" charset="0"/>
              </a:rPr>
              <a:t>Assessment and feedback in training and teaching</a:t>
            </a:r>
          </a:p>
          <a:p>
            <a:pPr marL="0" indent="0">
              <a:buFont typeface="Corbel"/>
              <a:buNone/>
            </a:pPr>
            <a:endParaRPr lang="it-IT">
              <a:latin typeface="Corbel" panose="020B0503020204020204" pitchFamily="34" charset="0"/>
            </a:endParaRPr>
          </a:p>
        </p:txBody>
      </p:sp>
    </p:spTree>
    <p:extLst>
      <p:ext uri="{BB962C8B-B14F-4D97-AF65-F5344CB8AC3E}">
        <p14:creationId xmlns:p14="http://schemas.microsoft.com/office/powerpoint/2010/main" val="270661940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solidFill>
              </a:rPr>
              <a:t>2. if you don't pay attention to something, you can't learn it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3. repetition helps but repetition alone is not sufficient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4. wanting to remember something has little or no effect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5. thinking about meaning is good for memory</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6. practice makes learning long lasting</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t>2. if you don't pay attention to something, you can't learn it</a:t>
            </a:r>
            <a:endParaRPr sz="3000"/>
          </a:p>
          <a:p>
            <a:pPr marL="38100" lvl="0" indent="0" algn="l" rtl="0">
              <a:spcBef>
                <a:spcPts val="0"/>
              </a:spcBef>
              <a:spcAft>
                <a:spcPts val="0"/>
              </a:spcAft>
              <a:buSzPts val="3000"/>
              <a:buNone/>
            </a:pPr>
            <a:r>
              <a:rPr lang="en-US" sz="3000">
                <a:solidFill>
                  <a:schemeClr val="bg1"/>
                </a:solidFill>
              </a:rPr>
              <a:t>3. repetition helps but repetition alone is not sufficient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4. wanting to remember something has little or no effect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5. thinking about meaning is good for memory</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6. practice makes learning long lasting</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416496446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lumMod val="85000"/>
                  </a:schemeClr>
                </a:solidFill>
              </a:rPr>
              <a:t>2. if you don't pay attention to something, you can't learn it</a:t>
            </a:r>
            <a:endParaRPr sz="3000">
              <a:solidFill>
                <a:schemeClr val="bg1">
                  <a:lumMod val="85000"/>
                </a:schemeClr>
              </a:solidFill>
            </a:endParaRPr>
          </a:p>
          <a:p>
            <a:pPr marL="38100" lvl="0" indent="0" algn="l" rtl="0">
              <a:spcBef>
                <a:spcPts val="0"/>
              </a:spcBef>
              <a:spcAft>
                <a:spcPts val="0"/>
              </a:spcAft>
              <a:buSzPts val="3000"/>
              <a:buNone/>
            </a:pPr>
            <a:r>
              <a:rPr lang="en-US" sz="3000"/>
              <a:t>3. repetition helps but repetition alone is not sufficient</a:t>
            </a:r>
            <a:endParaRPr sz="3000"/>
          </a:p>
          <a:p>
            <a:pPr marL="38100" lvl="0" indent="0" algn="l" rtl="0">
              <a:spcBef>
                <a:spcPts val="0"/>
              </a:spcBef>
              <a:spcAft>
                <a:spcPts val="0"/>
              </a:spcAft>
              <a:buSzPts val="3000"/>
              <a:buNone/>
            </a:pPr>
            <a:r>
              <a:rPr lang="en-US" sz="3000">
                <a:solidFill>
                  <a:schemeClr val="bg1"/>
                </a:solidFill>
              </a:rPr>
              <a:t>4. wanting to remember something has little or no effect</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5. thinking about meaning is good for memory</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6. practice makes learning long lasting</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164199147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lumMod val="85000"/>
                  </a:schemeClr>
                </a:solidFill>
              </a:rPr>
              <a:t>2. if you don't pay attention to something, you can't learn it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3. repetition helps but repetition alone is not sufficient</a:t>
            </a:r>
            <a:endParaRPr sz="3000">
              <a:solidFill>
                <a:schemeClr val="bg1">
                  <a:lumMod val="85000"/>
                </a:schemeClr>
              </a:solidFill>
            </a:endParaRPr>
          </a:p>
          <a:p>
            <a:pPr marL="38100" lvl="0" indent="0" algn="l" rtl="0">
              <a:spcBef>
                <a:spcPts val="0"/>
              </a:spcBef>
              <a:spcAft>
                <a:spcPts val="0"/>
              </a:spcAft>
              <a:buSzPts val="3000"/>
              <a:buNone/>
            </a:pPr>
            <a:r>
              <a:rPr lang="en-US" sz="3000"/>
              <a:t>4. wanting to remember something has little or no effect</a:t>
            </a:r>
            <a:endParaRPr sz="3000"/>
          </a:p>
          <a:p>
            <a:pPr marL="38100" lvl="0" indent="0" algn="l" rtl="0">
              <a:spcBef>
                <a:spcPts val="0"/>
              </a:spcBef>
              <a:spcAft>
                <a:spcPts val="0"/>
              </a:spcAft>
              <a:buSzPts val="3000"/>
              <a:buNone/>
            </a:pPr>
            <a:r>
              <a:rPr lang="en-US" sz="3000">
                <a:solidFill>
                  <a:schemeClr val="bg1"/>
                </a:solidFill>
              </a:rPr>
              <a:t>5. thinking about meaning is good for memory</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6. practice makes learning long lasting</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134962126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lumMod val="85000"/>
                  </a:schemeClr>
                </a:solidFill>
              </a:rPr>
              <a:t>2. if you don't pay attention to something, you can't learn it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3. repetition helps but repetition alone is not sufficient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4. wanting to remember something has little or no effect</a:t>
            </a:r>
            <a:endParaRPr sz="3000">
              <a:solidFill>
                <a:schemeClr val="bg1">
                  <a:lumMod val="85000"/>
                </a:schemeClr>
              </a:solidFill>
            </a:endParaRPr>
          </a:p>
          <a:p>
            <a:pPr marL="38100" lvl="0" indent="0" algn="l" rtl="0">
              <a:spcBef>
                <a:spcPts val="0"/>
              </a:spcBef>
              <a:spcAft>
                <a:spcPts val="0"/>
              </a:spcAft>
              <a:buSzPts val="3000"/>
              <a:buNone/>
            </a:pPr>
            <a:r>
              <a:rPr lang="en-US" sz="3000"/>
              <a:t>5. thinking about meaning is good for memory</a:t>
            </a:r>
            <a:endParaRPr sz="3000"/>
          </a:p>
          <a:p>
            <a:pPr marL="38100" lvl="0" indent="0" algn="l" rtl="0">
              <a:spcBef>
                <a:spcPts val="0"/>
              </a:spcBef>
              <a:spcAft>
                <a:spcPts val="0"/>
              </a:spcAft>
              <a:buSzPts val="3000"/>
              <a:buNone/>
            </a:pPr>
            <a:r>
              <a:rPr lang="en-US" sz="3000">
                <a:solidFill>
                  <a:schemeClr val="bg1"/>
                </a:solidFill>
              </a:rPr>
              <a:t>6. practice makes learning long lasting</a:t>
            </a:r>
            <a:endParaRPr sz="3000">
              <a:solidFill>
                <a:schemeClr val="bg1"/>
              </a:solidFill>
            </a:endParaRPr>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98064985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lumMod val="85000"/>
                  </a:schemeClr>
                </a:solidFill>
              </a:rPr>
              <a:t>2. if you don't pay attention to something, you can't learn it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3. repetition helps but repetition alone is not sufficient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4. wanting to remember something has little or no effect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5. thinking about meaning is good for memory</a:t>
            </a:r>
            <a:endParaRPr sz="3000">
              <a:solidFill>
                <a:schemeClr val="bg1">
                  <a:lumMod val="85000"/>
                </a:schemeClr>
              </a:solidFill>
            </a:endParaRPr>
          </a:p>
          <a:p>
            <a:pPr marL="38100" lvl="0" indent="0" algn="l" rtl="0">
              <a:spcBef>
                <a:spcPts val="0"/>
              </a:spcBef>
              <a:spcAft>
                <a:spcPts val="0"/>
              </a:spcAft>
              <a:buSzPts val="3000"/>
              <a:buNone/>
            </a:pPr>
            <a:r>
              <a:rPr lang="en-US" sz="3000"/>
              <a:t>6. practice makes learning long lasting</a:t>
            </a:r>
            <a:endParaRPr sz="3000"/>
          </a:p>
          <a:p>
            <a:pPr marL="38100" lvl="0" indent="0" algn="l" rtl="0">
              <a:spcBef>
                <a:spcPts val="0"/>
              </a:spcBef>
              <a:spcAft>
                <a:spcPts val="0"/>
              </a:spcAft>
              <a:buSzPts val="3000"/>
              <a:buNone/>
            </a:pPr>
            <a:r>
              <a:rPr lang="en-US" sz="3000">
                <a:solidFill>
                  <a:schemeClr val="bg1"/>
                </a:solidFill>
              </a:rPr>
              <a:t>7. spaced practice is of great benefit for memory</a:t>
            </a:r>
            <a:endParaRPr sz="3000">
              <a:solidFill>
                <a:schemeClr val="bg1"/>
              </a:solidFill>
            </a:endParaRPr>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44158931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1"/>
          <p:cNvSpPr txBox="1">
            <a:spLocks noGrp="1"/>
          </p:cNvSpPr>
          <p:nvPr>
            <p:ph type="body" idx="1"/>
          </p:nvPr>
        </p:nvSpPr>
        <p:spPr>
          <a:xfrm>
            <a:off x="745140" y="1400000"/>
            <a:ext cx="10871100" cy="4857600"/>
          </a:xfrm>
          <a:prstGeom prst="rect">
            <a:avLst/>
          </a:prstGeom>
        </p:spPr>
        <p:txBody>
          <a:bodyPr spcFirstLastPara="1" wrap="square" lIns="0" tIns="0" rIns="0" bIns="0" anchor="t" anchorCtr="0">
            <a:noAutofit/>
          </a:bodyPr>
          <a:lstStyle/>
          <a:p>
            <a:pPr marL="38100" lvl="0" indent="0" algn="l" rtl="0">
              <a:spcBef>
                <a:spcPts val="480"/>
              </a:spcBef>
              <a:spcAft>
                <a:spcPts val="0"/>
              </a:spcAft>
              <a:buSzPts val="3000"/>
              <a:buNone/>
            </a:pPr>
            <a:r>
              <a:rPr lang="en-US" sz="3000">
                <a:solidFill>
                  <a:schemeClr val="bg1">
                    <a:lumMod val="85000"/>
                  </a:schemeClr>
                </a:solidFill>
              </a:rPr>
              <a:t>1. things that create an emotional reaction will be better remembered, but emotion is not necessary for learning (and it is definitely not sufficient!)</a:t>
            </a:r>
          </a:p>
          <a:p>
            <a:pPr marL="38100" lvl="0" indent="0" algn="l" rtl="0">
              <a:spcBef>
                <a:spcPts val="480"/>
              </a:spcBef>
              <a:spcAft>
                <a:spcPts val="0"/>
              </a:spcAft>
              <a:buSzPts val="3000"/>
              <a:buNone/>
            </a:pPr>
            <a:r>
              <a:rPr lang="en-US" sz="3000">
                <a:solidFill>
                  <a:schemeClr val="bg1">
                    <a:lumMod val="85000"/>
                  </a:schemeClr>
                </a:solidFill>
              </a:rPr>
              <a:t>2. if you don't pay attention to something, you can't learn it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3. repetition helps but repetition alone is not sufficient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4. wanting to remember something has little or no effect</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5. thinking about meaning is good for memory</a:t>
            </a:r>
            <a:endParaRPr sz="3000">
              <a:solidFill>
                <a:schemeClr val="bg1">
                  <a:lumMod val="85000"/>
                </a:schemeClr>
              </a:solidFill>
            </a:endParaRPr>
          </a:p>
          <a:p>
            <a:pPr marL="38100" lvl="0" indent="0" algn="l" rtl="0">
              <a:spcBef>
                <a:spcPts val="0"/>
              </a:spcBef>
              <a:spcAft>
                <a:spcPts val="0"/>
              </a:spcAft>
              <a:buSzPts val="3000"/>
              <a:buNone/>
            </a:pPr>
            <a:r>
              <a:rPr lang="en-US" sz="3000">
                <a:solidFill>
                  <a:schemeClr val="bg1">
                    <a:lumMod val="85000"/>
                  </a:schemeClr>
                </a:solidFill>
              </a:rPr>
              <a:t>6. practice makes learning long lasting</a:t>
            </a:r>
            <a:endParaRPr sz="3000">
              <a:solidFill>
                <a:schemeClr val="bg1">
                  <a:lumMod val="85000"/>
                </a:schemeClr>
              </a:solidFill>
            </a:endParaRPr>
          </a:p>
          <a:p>
            <a:pPr marL="38100" lvl="0" indent="0" algn="l" rtl="0">
              <a:spcBef>
                <a:spcPts val="0"/>
              </a:spcBef>
              <a:spcAft>
                <a:spcPts val="0"/>
              </a:spcAft>
              <a:buSzPts val="3000"/>
              <a:buNone/>
            </a:pPr>
            <a:r>
              <a:rPr lang="en-US" sz="3000"/>
              <a:t>7. spaced practice is of great benefit for memory</a:t>
            </a:r>
            <a:endParaRPr sz="3000"/>
          </a:p>
        </p:txBody>
      </p:sp>
      <p:sp>
        <p:nvSpPr>
          <p:cNvPr id="3" name="Title 1">
            <a:extLst>
              <a:ext uri="{FF2B5EF4-FFF2-40B4-BE49-F238E27FC236}">
                <a16:creationId xmlns:a16="http://schemas.microsoft.com/office/drawing/2014/main" id="{5D5D5D05-5C17-8E40-B88E-83C1CA69D76C}"/>
              </a:ext>
            </a:extLst>
          </p:cNvPr>
          <p:cNvSpPr>
            <a:spLocks noGrp="1"/>
          </p:cNvSpPr>
          <p:nvPr>
            <p:ph type="title"/>
          </p:nvPr>
        </p:nvSpPr>
        <p:spPr>
          <a:xfrm>
            <a:off x="643515" y="619125"/>
            <a:ext cx="11074351" cy="600075"/>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 and learning </a:t>
            </a:r>
            <a:r>
              <a:rPr lang="en-US">
                <a:solidFill>
                  <a:schemeClr val="accent3"/>
                </a:solidFill>
              </a:rPr>
              <a:t>(Willingham, 2009)</a:t>
            </a:r>
            <a:endParaRPr lang="it-IT" dirty="0">
              <a:latin typeface="Corbel" panose="020B0503020204020204" pitchFamily="34" charset="0"/>
            </a:endParaRPr>
          </a:p>
        </p:txBody>
      </p:sp>
    </p:spTree>
    <p:extLst>
      <p:ext uri="{BB962C8B-B14F-4D97-AF65-F5344CB8AC3E}">
        <p14:creationId xmlns:p14="http://schemas.microsoft.com/office/powerpoint/2010/main" val="419424049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66"/>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Active learning</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458" name="Google Shape;458;p66"/>
          <p:cNvSpPr txBox="1"/>
          <p:nvPr/>
        </p:nvSpPr>
        <p:spPr>
          <a:xfrm>
            <a:off x="498607" y="1227256"/>
            <a:ext cx="10808700" cy="4329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sz="3200">
                <a:solidFill>
                  <a:schemeClr val="dk1"/>
                </a:solidFill>
                <a:latin typeface="Corbel" panose="020B0503020204020204" pitchFamily="34" charset="0"/>
              </a:rPr>
              <a:t>Learners who actively engage with course materials will end up retaining it for much longer than they would have otherwise, and they will be better able to apply their knowledge broadly. </a:t>
            </a:r>
            <a:endParaRPr sz="3200">
              <a:solidFill>
                <a:schemeClr val="dk1"/>
              </a:solidFill>
              <a:latin typeface="Corbel" panose="020B0503020204020204" pitchFamily="34" charset="0"/>
            </a:endParaRPr>
          </a:p>
          <a:p>
            <a:pPr marL="457200" lvl="0" indent="0" algn="r" rtl="0">
              <a:spcBef>
                <a:spcPts val="0"/>
              </a:spcBef>
              <a:spcAft>
                <a:spcPts val="0"/>
              </a:spcAft>
              <a:buNone/>
            </a:pPr>
            <a:endParaRPr sz="3200">
              <a:solidFill>
                <a:schemeClr val="dk1"/>
              </a:solidFill>
              <a:latin typeface="Corbel" panose="020B0503020204020204" pitchFamily="34" charset="0"/>
            </a:endParaRPr>
          </a:p>
          <a:p>
            <a:pPr marL="457200" lvl="0" indent="0" algn="r" rtl="0">
              <a:spcBef>
                <a:spcPts val="0"/>
              </a:spcBef>
              <a:spcAft>
                <a:spcPts val="0"/>
              </a:spcAft>
              <a:buNone/>
            </a:pPr>
            <a:r>
              <a:rPr lang="en-US" sz="3200" i="1">
                <a:solidFill>
                  <a:schemeClr val="dk1"/>
                </a:solidFill>
                <a:latin typeface="Corbel" panose="020B0503020204020204" pitchFamily="34" charset="0"/>
              </a:rPr>
              <a:t>Waldrop, Nature 2015</a:t>
            </a:r>
            <a:endParaRPr sz="3200" i="1">
              <a:solidFill>
                <a:schemeClr val="dk1"/>
              </a:solidFill>
              <a:latin typeface="Corbel" panose="020B0503020204020204" pitchFamily="34" charset="0"/>
            </a:endParaRPr>
          </a:p>
        </p:txBody>
      </p:sp>
      <p:sp>
        <p:nvSpPr>
          <p:cNvPr id="4" name="Freeform 3">
            <a:extLst>
              <a:ext uri="{FF2B5EF4-FFF2-40B4-BE49-F238E27FC236}">
                <a16:creationId xmlns:a16="http://schemas.microsoft.com/office/drawing/2014/main" id="{5F13288A-877D-7045-BAC4-3C3611E1E5D3}"/>
              </a:ext>
            </a:extLst>
          </p:cNvPr>
          <p:cNvSpPr/>
          <p:nvPr/>
        </p:nvSpPr>
        <p:spPr>
          <a:xfrm>
            <a:off x="2610853" y="3690456"/>
            <a:ext cx="4114800" cy="2779295"/>
          </a:xfrm>
          <a:custGeom>
            <a:avLst/>
            <a:gdLst>
              <a:gd name="connsiteX0" fmla="*/ 1792706 w 4114800"/>
              <a:gd name="connsiteY0" fmla="*/ 469232 h 2779295"/>
              <a:gd name="connsiteX1" fmla="*/ 1792706 w 4114800"/>
              <a:gd name="connsiteY1" fmla="*/ 469232 h 2779295"/>
              <a:gd name="connsiteX2" fmla="*/ 1864895 w 4114800"/>
              <a:gd name="connsiteY2" fmla="*/ 360948 h 2779295"/>
              <a:gd name="connsiteX3" fmla="*/ 1900990 w 4114800"/>
              <a:gd name="connsiteY3" fmla="*/ 312821 h 2779295"/>
              <a:gd name="connsiteX4" fmla="*/ 2021306 w 4114800"/>
              <a:gd name="connsiteY4" fmla="*/ 252664 h 2779295"/>
              <a:gd name="connsiteX5" fmla="*/ 2141621 w 4114800"/>
              <a:gd name="connsiteY5" fmla="*/ 228600 h 2779295"/>
              <a:gd name="connsiteX6" fmla="*/ 2213811 w 4114800"/>
              <a:gd name="connsiteY6" fmla="*/ 204537 h 2779295"/>
              <a:gd name="connsiteX7" fmla="*/ 2249906 w 4114800"/>
              <a:gd name="connsiteY7" fmla="*/ 192506 h 2779295"/>
              <a:gd name="connsiteX8" fmla="*/ 2418348 w 4114800"/>
              <a:gd name="connsiteY8" fmla="*/ 228600 h 2779295"/>
              <a:gd name="connsiteX9" fmla="*/ 2442411 w 4114800"/>
              <a:gd name="connsiteY9" fmla="*/ 300790 h 2779295"/>
              <a:gd name="connsiteX10" fmla="*/ 2466474 w 4114800"/>
              <a:gd name="connsiteY10" fmla="*/ 372979 h 2779295"/>
              <a:gd name="connsiteX11" fmla="*/ 2478506 w 4114800"/>
              <a:gd name="connsiteY11" fmla="*/ 421106 h 2779295"/>
              <a:gd name="connsiteX12" fmla="*/ 2490537 w 4114800"/>
              <a:gd name="connsiteY12" fmla="*/ 457200 h 2779295"/>
              <a:gd name="connsiteX13" fmla="*/ 2502569 w 4114800"/>
              <a:gd name="connsiteY13" fmla="*/ 517358 h 2779295"/>
              <a:gd name="connsiteX14" fmla="*/ 2514600 w 4114800"/>
              <a:gd name="connsiteY14" fmla="*/ 565485 h 2779295"/>
              <a:gd name="connsiteX15" fmla="*/ 2562727 w 4114800"/>
              <a:gd name="connsiteY15" fmla="*/ 529390 h 2779295"/>
              <a:gd name="connsiteX16" fmla="*/ 2622885 w 4114800"/>
              <a:gd name="connsiteY16" fmla="*/ 457200 h 2779295"/>
              <a:gd name="connsiteX17" fmla="*/ 2646948 w 4114800"/>
              <a:gd name="connsiteY17" fmla="*/ 421106 h 2779295"/>
              <a:gd name="connsiteX18" fmla="*/ 2767264 w 4114800"/>
              <a:gd name="connsiteY18" fmla="*/ 385011 h 2779295"/>
              <a:gd name="connsiteX19" fmla="*/ 2959769 w 4114800"/>
              <a:gd name="connsiteY19" fmla="*/ 409074 h 2779295"/>
              <a:gd name="connsiteX20" fmla="*/ 2995864 w 4114800"/>
              <a:gd name="connsiteY20" fmla="*/ 433137 h 2779295"/>
              <a:gd name="connsiteX21" fmla="*/ 3031958 w 4114800"/>
              <a:gd name="connsiteY21" fmla="*/ 505327 h 2779295"/>
              <a:gd name="connsiteX22" fmla="*/ 3056021 w 4114800"/>
              <a:gd name="connsiteY22" fmla="*/ 577516 h 2779295"/>
              <a:gd name="connsiteX23" fmla="*/ 3080085 w 4114800"/>
              <a:gd name="connsiteY23" fmla="*/ 661737 h 2779295"/>
              <a:gd name="connsiteX24" fmla="*/ 3128211 w 4114800"/>
              <a:gd name="connsiteY24" fmla="*/ 649706 h 2779295"/>
              <a:gd name="connsiteX25" fmla="*/ 3200400 w 4114800"/>
              <a:gd name="connsiteY25" fmla="*/ 625643 h 2779295"/>
              <a:gd name="connsiteX26" fmla="*/ 3344779 w 4114800"/>
              <a:gd name="connsiteY26" fmla="*/ 637674 h 2779295"/>
              <a:gd name="connsiteX27" fmla="*/ 3380874 w 4114800"/>
              <a:gd name="connsiteY27" fmla="*/ 661737 h 2779295"/>
              <a:gd name="connsiteX28" fmla="*/ 3416969 w 4114800"/>
              <a:gd name="connsiteY28" fmla="*/ 673769 h 2779295"/>
              <a:gd name="connsiteX29" fmla="*/ 3453064 w 4114800"/>
              <a:gd name="connsiteY29" fmla="*/ 770021 h 2779295"/>
              <a:gd name="connsiteX30" fmla="*/ 3477127 w 4114800"/>
              <a:gd name="connsiteY30" fmla="*/ 818148 h 2779295"/>
              <a:gd name="connsiteX31" fmla="*/ 3501190 w 4114800"/>
              <a:gd name="connsiteY31" fmla="*/ 914400 h 2779295"/>
              <a:gd name="connsiteX32" fmla="*/ 3573379 w 4114800"/>
              <a:gd name="connsiteY32" fmla="*/ 1106906 h 2779295"/>
              <a:gd name="connsiteX33" fmla="*/ 3609474 w 4114800"/>
              <a:gd name="connsiteY33" fmla="*/ 1094874 h 2779295"/>
              <a:gd name="connsiteX34" fmla="*/ 3994485 w 4114800"/>
              <a:gd name="connsiteY34" fmla="*/ 1167064 h 2779295"/>
              <a:gd name="connsiteX35" fmla="*/ 4078706 w 4114800"/>
              <a:gd name="connsiteY35" fmla="*/ 1347537 h 2779295"/>
              <a:gd name="connsiteX36" fmla="*/ 4102769 w 4114800"/>
              <a:gd name="connsiteY36" fmla="*/ 1419727 h 2779295"/>
              <a:gd name="connsiteX37" fmla="*/ 4114800 w 4114800"/>
              <a:gd name="connsiteY37" fmla="*/ 1455821 h 2779295"/>
              <a:gd name="connsiteX38" fmla="*/ 4102769 w 4114800"/>
              <a:gd name="connsiteY38" fmla="*/ 1600200 h 2779295"/>
              <a:gd name="connsiteX39" fmla="*/ 4066674 w 4114800"/>
              <a:gd name="connsiteY39" fmla="*/ 1624264 h 2779295"/>
              <a:gd name="connsiteX40" fmla="*/ 3922295 w 4114800"/>
              <a:gd name="connsiteY40" fmla="*/ 1684421 h 2779295"/>
              <a:gd name="connsiteX41" fmla="*/ 3826043 w 4114800"/>
              <a:gd name="connsiteY41" fmla="*/ 1720516 h 2779295"/>
              <a:gd name="connsiteX42" fmla="*/ 3693695 w 4114800"/>
              <a:gd name="connsiteY42" fmla="*/ 1756611 h 2779295"/>
              <a:gd name="connsiteX43" fmla="*/ 3729790 w 4114800"/>
              <a:gd name="connsiteY43" fmla="*/ 1768643 h 2779295"/>
              <a:gd name="connsiteX44" fmla="*/ 3753853 w 4114800"/>
              <a:gd name="connsiteY44" fmla="*/ 1804737 h 2779295"/>
              <a:gd name="connsiteX45" fmla="*/ 3777916 w 4114800"/>
              <a:gd name="connsiteY45" fmla="*/ 1888958 h 2779295"/>
              <a:gd name="connsiteX46" fmla="*/ 3765885 w 4114800"/>
              <a:gd name="connsiteY46" fmla="*/ 2069432 h 2779295"/>
              <a:gd name="connsiteX47" fmla="*/ 3705727 w 4114800"/>
              <a:gd name="connsiteY47" fmla="*/ 2117558 h 2779295"/>
              <a:gd name="connsiteX48" fmla="*/ 3633537 w 4114800"/>
              <a:gd name="connsiteY48" fmla="*/ 2141621 h 2779295"/>
              <a:gd name="connsiteX49" fmla="*/ 3465095 w 4114800"/>
              <a:gd name="connsiteY49" fmla="*/ 2117558 h 2779295"/>
              <a:gd name="connsiteX50" fmla="*/ 3404937 w 4114800"/>
              <a:gd name="connsiteY50" fmla="*/ 2057400 h 2779295"/>
              <a:gd name="connsiteX51" fmla="*/ 3368843 w 4114800"/>
              <a:gd name="connsiteY51" fmla="*/ 2021306 h 2779295"/>
              <a:gd name="connsiteX52" fmla="*/ 3320716 w 4114800"/>
              <a:gd name="connsiteY52" fmla="*/ 2261937 h 2779295"/>
              <a:gd name="connsiteX53" fmla="*/ 3272590 w 4114800"/>
              <a:gd name="connsiteY53" fmla="*/ 2346158 h 2779295"/>
              <a:gd name="connsiteX54" fmla="*/ 3248527 w 4114800"/>
              <a:gd name="connsiteY54" fmla="*/ 2418348 h 2779295"/>
              <a:gd name="connsiteX55" fmla="*/ 3200400 w 4114800"/>
              <a:gd name="connsiteY55" fmla="*/ 2478506 h 2779295"/>
              <a:gd name="connsiteX56" fmla="*/ 3176337 w 4114800"/>
              <a:gd name="connsiteY56" fmla="*/ 2514600 h 2779295"/>
              <a:gd name="connsiteX57" fmla="*/ 3104148 w 4114800"/>
              <a:gd name="connsiteY57" fmla="*/ 2550695 h 2779295"/>
              <a:gd name="connsiteX58" fmla="*/ 2995864 w 4114800"/>
              <a:gd name="connsiteY58" fmla="*/ 2538664 h 2779295"/>
              <a:gd name="connsiteX59" fmla="*/ 2935706 w 4114800"/>
              <a:gd name="connsiteY59" fmla="*/ 2478506 h 2779295"/>
              <a:gd name="connsiteX60" fmla="*/ 2899611 w 4114800"/>
              <a:gd name="connsiteY60" fmla="*/ 2370221 h 2779295"/>
              <a:gd name="connsiteX61" fmla="*/ 2887579 w 4114800"/>
              <a:gd name="connsiteY61" fmla="*/ 2334127 h 2779295"/>
              <a:gd name="connsiteX62" fmla="*/ 2851485 w 4114800"/>
              <a:gd name="connsiteY62" fmla="*/ 2322095 h 2779295"/>
              <a:gd name="connsiteX63" fmla="*/ 2767264 w 4114800"/>
              <a:gd name="connsiteY63" fmla="*/ 2454443 h 2779295"/>
              <a:gd name="connsiteX64" fmla="*/ 2743200 w 4114800"/>
              <a:gd name="connsiteY64" fmla="*/ 2502569 h 2779295"/>
              <a:gd name="connsiteX65" fmla="*/ 2707106 w 4114800"/>
              <a:gd name="connsiteY65" fmla="*/ 2550695 h 2779295"/>
              <a:gd name="connsiteX66" fmla="*/ 2683043 w 4114800"/>
              <a:gd name="connsiteY66" fmla="*/ 2586790 h 2779295"/>
              <a:gd name="connsiteX67" fmla="*/ 2646948 w 4114800"/>
              <a:gd name="connsiteY67" fmla="*/ 2622885 h 2779295"/>
              <a:gd name="connsiteX68" fmla="*/ 2562727 w 4114800"/>
              <a:gd name="connsiteY68" fmla="*/ 2719137 h 2779295"/>
              <a:gd name="connsiteX69" fmla="*/ 2514600 w 4114800"/>
              <a:gd name="connsiteY69" fmla="*/ 2743200 h 2779295"/>
              <a:gd name="connsiteX70" fmla="*/ 2478506 w 4114800"/>
              <a:gd name="connsiteY70" fmla="*/ 2767264 h 2779295"/>
              <a:gd name="connsiteX71" fmla="*/ 2418348 w 4114800"/>
              <a:gd name="connsiteY71" fmla="*/ 2779295 h 2779295"/>
              <a:gd name="connsiteX72" fmla="*/ 2298032 w 4114800"/>
              <a:gd name="connsiteY72" fmla="*/ 2731169 h 2779295"/>
              <a:gd name="connsiteX73" fmla="*/ 2249906 w 4114800"/>
              <a:gd name="connsiteY73" fmla="*/ 2658979 h 2779295"/>
              <a:gd name="connsiteX74" fmla="*/ 2225843 w 4114800"/>
              <a:gd name="connsiteY74" fmla="*/ 2622885 h 2779295"/>
              <a:gd name="connsiteX75" fmla="*/ 2213811 w 4114800"/>
              <a:gd name="connsiteY75" fmla="*/ 2574758 h 2779295"/>
              <a:gd name="connsiteX76" fmla="*/ 2189748 w 4114800"/>
              <a:gd name="connsiteY76" fmla="*/ 2442411 h 2779295"/>
              <a:gd name="connsiteX77" fmla="*/ 2165685 w 4114800"/>
              <a:gd name="connsiteY77" fmla="*/ 2370221 h 2779295"/>
              <a:gd name="connsiteX78" fmla="*/ 2129590 w 4114800"/>
              <a:gd name="connsiteY78" fmla="*/ 2442411 h 2779295"/>
              <a:gd name="connsiteX79" fmla="*/ 2105527 w 4114800"/>
              <a:gd name="connsiteY79" fmla="*/ 2490537 h 2779295"/>
              <a:gd name="connsiteX80" fmla="*/ 2069432 w 4114800"/>
              <a:gd name="connsiteY80" fmla="*/ 2514600 h 2779295"/>
              <a:gd name="connsiteX81" fmla="*/ 1985211 w 4114800"/>
              <a:gd name="connsiteY81" fmla="*/ 2574758 h 2779295"/>
              <a:gd name="connsiteX82" fmla="*/ 1876927 w 4114800"/>
              <a:gd name="connsiteY82" fmla="*/ 2610853 h 2779295"/>
              <a:gd name="connsiteX83" fmla="*/ 1515979 w 4114800"/>
              <a:gd name="connsiteY83" fmla="*/ 2574758 h 2779295"/>
              <a:gd name="connsiteX84" fmla="*/ 1467853 w 4114800"/>
              <a:gd name="connsiteY84" fmla="*/ 2526632 h 2779295"/>
              <a:gd name="connsiteX85" fmla="*/ 1443790 w 4114800"/>
              <a:gd name="connsiteY85" fmla="*/ 2490537 h 2779295"/>
              <a:gd name="connsiteX86" fmla="*/ 1431758 w 4114800"/>
              <a:gd name="connsiteY86" fmla="*/ 2418348 h 2779295"/>
              <a:gd name="connsiteX87" fmla="*/ 1419727 w 4114800"/>
              <a:gd name="connsiteY87" fmla="*/ 2261937 h 2779295"/>
              <a:gd name="connsiteX88" fmla="*/ 1383632 w 4114800"/>
              <a:gd name="connsiteY88" fmla="*/ 2273969 h 2779295"/>
              <a:gd name="connsiteX89" fmla="*/ 1335506 w 4114800"/>
              <a:gd name="connsiteY89" fmla="*/ 2298032 h 2779295"/>
              <a:gd name="connsiteX90" fmla="*/ 1263316 w 4114800"/>
              <a:gd name="connsiteY90" fmla="*/ 2310064 h 2779295"/>
              <a:gd name="connsiteX91" fmla="*/ 1203158 w 4114800"/>
              <a:gd name="connsiteY91" fmla="*/ 2322095 h 2779295"/>
              <a:gd name="connsiteX92" fmla="*/ 986590 w 4114800"/>
              <a:gd name="connsiteY92" fmla="*/ 2310064 h 2779295"/>
              <a:gd name="connsiteX93" fmla="*/ 962527 w 4114800"/>
              <a:gd name="connsiteY93" fmla="*/ 2286000 h 2779295"/>
              <a:gd name="connsiteX94" fmla="*/ 974558 w 4114800"/>
              <a:gd name="connsiteY94" fmla="*/ 2045369 h 2779295"/>
              <a:gd name="connsiteX95" fmla="*/ 902369 w 4114800"/>
              <a:gd name="connsiteY95" fmla="*/ 2093495 h 2779295"/>
              <a:gd name="connsiteX96" fmla="*/ 818148 w 4114800"/>
              <a:gd name="connsiteY96" fmla="*/ 2117558 h 2779295"/>
              <a:gd name="connsiteX97" fmla="*/ 745958 w 4114800"/>
              <a:gd name="connsiteY97" fmla="*/ 2141621 h 2779295"/>
              <a:gd name="connsiteX98" fmla="*/ 613611 w 4114800"/>
              <a:gd name="connsiteY98" fmla="*/ 2129590 h 2779295"/>
              <a:gd name="connsiteX99" fmla="*/ 577516 w 4114800"/>
              <a:gd name="connsiteY99" fmla="*/ 2093495 h 2779295"/>
              <a:gd name="connsiteX100" fmla="*/ 541421 w 4114800"/>
              <a:gd name="connsiteY100" fmla="*/ 2009274 h 2779295"/>
              <a:gd name="connsiteX101" fmla="*/ 529390 w 4114800"/>
              <a:gd name="connsiteY101" fmla="*/ 1949116 h 2779295"/>
              <a:gd name="connsiteX102" fmla="*/ 517358 w 4114800"/>
              <a:gd name="connsiteY102" fmla="*/ 1900990 h 2779295"/>
              <a:gd name="connsiteX103" fmla="*/ 529390 w 4114800"/>
              <a:gd name="connsiteY103" fmla="*/ 1864895 h 2779295"/>
              <a:gd name="connsiteX104" fmla="*/ 469232 w 4114800"/>
              <a:gd name="connsiteY104" fmla="*/ 1876927 h 2779295"/>
              <a:gd name="connsiteX105" fmla="*/ 216569 w 4114800"/>
              <a:gd name="connsiteY105" fmla="*/ 1864895 h 2779295"/>
              <a:gd name="connsiteX106" fmla="*/ 120316 w 4114800"/>
              <a:gd name="connsiteY106" fmla="*/ 1840832 h 2779295"/>
              <a:gd name="connsiteX107" fmla="*/ 84221 w 4114800"/>
              <a:gd name="connsiteY107" fmla="*/ 1828800 h 2779295"/>
              <a:gd name="connsiteX108" fmla="*/ 48127 w 4114800"/>
              <a:gd name="connsiteY108" fmla="*/ 1792706 h 2779295"/>
              <a:gd name="connsiteX109" fmla="*/ 12032 w 4114800"/>
              <a:gd name="connsiteY109" fmla="*/ 1660358 h 2779295"/>
              <a:gd name="connsiteX110" fmla="*/ 0 w 4114800"/>
              <a:gd name="connsiteY110" fmla="*/ 1624264 h 2779295"/>
              <a:gd name="connsiteX111" fmla="*/ 12032 w 4114800"/>
              <a:gd name="connsiteY111" fmla="*/ 1467853 h 2779295"/>
              <a:gd name="connsiteX112" fmla="*/ 36095 w 4114800"/>
              <a:gd name="connsiteY112" fmla="*/ 1431758 h 2779295"/>
              <a:gd name="connsiteX113" fmla="*/ 132348 w 4114800"/>
              <a:gd name="connsiteY113" fmla="*/ 1371600 h 2779295"/>
              <a:gd name="connsiteX114" fmla="*/ 180474 w 4114800"/>
              <a:gd name="connsiteY114" fmla="*/ 1347537 h 2779295"/>
              <a:gd name="connsiteX115" fmla="*/ 252664 w 4114800"/>
              <a:gd name="connsiteY115" fmla="*/ 1335506 h 2779295"/>
              <a:gd name="connsiteX116" fmla="*/ 324853 w 4114800"/>
              <a:gd name="connsiteY116" fmla="*/ 1347537 h 2779295"/>
              <a:gd name="connsiteX117" fmla="*/ 276727 w 4114800"/>
              <a:gd name="connsiteY117" fmla="*/ 1335506 h 2779295"/>
              <a:gd name="connsiteX118" fmla="*/ 204537 w 4114800"/>
              <a:gd name="connsiteY118" fmla="*/ 1215190 h 2779295"/>
              <a:gd name="connsiteX119" fmla="*/ 156411 w 4114800"/>
              <a:gd name="connsiteY119" fmla="*/ 1082843 h 2779295"/>
              <a:gd name="connsiteX120" fmla="*/ 144379 w 4114800"/>
              <a:gd name="connsiteY120" fmla="*/ 1046748 h 2779295"/>
              <a:gd name="connsiteX121" fmla="*/ 156411 w 4114800"/>
              <a:gd name="connsiteY121" fmla="*/ 926432 h 2779295"/>
              <a:gd name="connsiteX122" fmla="*/ 192506 w 4114800"/>
              <a:gd name="connsiteY122" fmla="*/ 914400 h 2779295"/>
              <a:gd name="connsiteX123" fmla="*/ 336885 w 4114800"/>
              <a:gd name="connsiteY123" fmla="*/ 926432 h 2779295"/>
              <a:gd name="connsiteX124" fmla="*/ 397043 w 4114800"/>
              <a:gd name="connsiteY124" fmla="*/ 890337 h 2779295"/>
              <a:gd name="connsiteX125" fmla="*/ 385011 w 4114800"/>
              <a:gd name="connsiteY125" fmla="*/ 854243 h 2779295"/>
              <a:gd name="connsiteX126" fmla="*/ 409074 w 4114800"/>
              <a:gd name="connsiteY126" fmla="*/ 649706 h 2779295"/>
              <a:gd name="connsiteX127" fmla="*/ 457200 w 4114800"/>
              <a:gd name="connsiteY127" fmla="*/ 613611 h 2779295"/>
              <a:gd name="connsiteX128" fmla="*/ 553453 w 4114800"/>
              <a:gd name="connsiteY128" fmla="*/ 577516 h 2779295"/>
              <a:gd name="connsiteX129" fmla="*/ 733927 w 4114800"/>
              <a:gd name="connsiteY129" fmla="*/ 589548 h 2779295"/>
              <a:gd name="connsiteX130" fmla="*/ 770021 w 4114800"/>
              <a:gd name="connsiteY130" fmla="*/ 613611 h 2779295"/>
              <a:gd name="connsiteX131" fmla="*/ 806116 w 4114800"/>
              <a:gd name="connsiteY131" fmla="*/ 625643 h 2779295"/>
              <a:gd name="connsiteX132" fmla="*/ 830179 w 4114800"/>
              <a:gd name="connsiteY132" fmla="*/ 661737 h 2779295"/>
              <a:gd name="connsiteX133" fmla="*/ 842211 w 4114800"/>
              <a:gd name="connsiteY133" fmla="*/ 613611 h 2779295"/>
              <a:gd name="connsiteX134" fmla="*/ 866274 w 4114800"/>
              <a:gd name="connsiteY134" fmla="*/ 348916 h 2779295"/>
              <a:gd name="connsiteX135" fmla="*/ 890337 w 4114800"/>
              <a:gd name="connsiteY135" fmla="*/ 312821 h 2779295"/>
              <a:gd name="connsiteX136" fmla="*/ 902369 w 4114800"/>
              <a:gd name="connsiteY136" fmla="*/ 276727 h 2779295"/>
              <a:gd name="connsiteX137" fmla="*/ 938464 w 4114800"/>
              <a:gd name="connsiteY137" fmla="*/ 252664 h 2779295"/>
              <a:gd name="connsiteX138" fmla="*/ 998621 w 4114800"/>
              <a:gd name="connsiteY138" fmla="*/ 204537 h 2779295"/>
              <a:gd name="connsiteX139" fmla="*/ 1106906 w 4114800"/>
              <a:gd name="connsiteY139" fmla="*/ 168443 h 2779295"/>
              <a:gd name="connsiteX140" fmla="*/ 1299411 w 4114800"/>
              <a:gd name="connsiteY140" fmla="*/ 216569 h 2779295"/>
              <a:gd name="connsiteX141" fmla="*/ 1347537 w 4114800"/>
              <a:gd name="connsiteY141" fmla="*/ 288758 h 2779295"/>
              <a:gd name="connsiteX142" fmla="*/ 1359569 w 4114800"/>
              <a:gd name="connsiteY142" fmla="*/ 324853 h 2779295"/>
              <a:gd name="connsiteX143" fmla="*/ 1347537 w 4114800"/>
              <a:gd name="connsiteY143" fmla="*/ 276727 h 2779295"/>
              <a:gd name="connsiteX144" fmla="*/ 1359569 w 4114800"/>
              <a:gd name="connsiteY144" fmla="*/ 120316 h 2779295"/>
              <a:gd name="connsiteX145" fmla="*/ 1395664 w 4114800"/>
              <a:gd name="connsiteY145" fmla="*/ 84221 h 2779295"/>
              <a:gd name="connsiteX146" fmla="*/ 1479885 w 4114800"/>
              <a:gd name="connsiteY146" fmla="*/ 36095 h 2779295"/>
              <a:gd name="connsiteX147" fmla="*/ 1552074 w 4114800"/>
              <a:gd name="connsiteY147" fmla="*/ 0 h 2779295"/>
              <a:gd name="connsiteX148" fmla="*/ 1612232 w 4114800"/>
              <a:gd name="connsiteY148" fmla="*/ 12032 h 2779295"/>
              <a:gd name="connsiteX149" fmla="*/ 1624264 w 4114800"/>
              <a:gd name="connsiteY149" fmla="*/ 48127 h 2779295"/>
              <a:gd name="connsiteX150" fmla="*/ 1648327 w 4114800"/>
              <a:gd name="connsiteY150" fmla="*/ 144379 h 2779295"/>
              <a:gd name="connsiteX151" fmla="*/ 1660358 w 4114800"/>
              <a:gd name="connsiteY151" fmla="*/ 264695 h 2779295"/>
              <a:gd name="connsiteX152" fmla="*/ 1684421 w 4114800"/>
              <a:gd name="connsiteY152" fmla="*/ 336885 h 2779295"/>
              <a:gd name="connsiteX153" fmla="*/ 1696453 w 4114800"/>
              <a:gd name="connsiteY153" fmla="*/ 385011 h 2779295"/>
              <a:gd name="connsiteX154" fmla="*/ 1732548 w 4114800"/>
              <a:gd name="connsiteY154" fmla="*/ 360948 h 2779295"/>
              <a:gd name="connsiteX155" fmla="*/ 1804737 w 4114800"/>
              <a:gd name="connsiteY155" fmla="*/ 372979 h 2779295"/>
              <a:gd name="connsiteX156" fmla="*/ 1792706 w 4114800"/>
              <a:gd name="connsiteY156" fmla="*/ 469232 h 2779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114800" h="2779295">
                <a:moveTo>
                  <a:pt x="1792706" y="469232"/>
                </a:moveTo>
                <a:lnTo>
                  <a:pt x="1792706" y="469232"/>
                </a:lnTo>
                <a:cubicBezTo>
                  <a:pt x="1816769" y="433137"/>
                  <a:pt x="1840203" y="396615"/>
                  <a:pt x="1864895" y="360948"/>
                </a:cubicBezTo>
                <a:cubicBezTo>
                  <a:pt x="1876309" y="344461"/>
                  <a:pt x="1886002" y="326143"/>
                  <a:pt x="1900990" y="312821"/>
                </a:cubicBezTo>
                <a:cubicBezTo>
                  <a:pt x="1949545" y="269661"/>
                  <a:pt x="1966503" y="263625"/>
                  <a:pt x="2021306" y="252664"/>
                </a:cubicBezTo>
                <a:cubicBezTo>
                  <a:pt x="2086351" y="239655"/>
                  <a:pt x="2085727" y="245368"/>
                  <a:pt x="2141621" y="228600"/>
                </a:cubicBezTo>
                <a:cubicBezTo>
                  <a:pt x="2165916" y="221311"/>
                  <a:pt x="2189748" y="212558"/>
                  <a:pt x="2213811" y="204537"/>
                </a:cubicBezTo>
                <a:lnTo>
                  <a:pt x="2249906" y="192506"/>
                </a:lnTo>
                <a:cubicBezTo>
                  <a:pt x="2258433" y="193281"/>
                  <a:pt x="2390515" y="184067"/>
                  <a:pt x="2418348" y="228600"/>
                </a:cubicBezTo>
                <a:cubicBezTo>
                  <a:pt x="2431791" y="250109"/>
                  <a:pt x="2434390" y="276727"/>
                  <a:pt x="2442411" y="300790"/>
                </a:cubicBezTo>
                <a:cubicBezTo>
                  <a:pt x="2442414" y="300800"/>
                  <a:pt x="2466471" y="372968"/>
                  <a:pt x="2466474" y="372979"/>
                </a:cubicBezTo>
                <a:cubicBezTo>
                  <a:pt x="2470485" y="389021"/>
                  <a:pt x="2473963" y="405206"/>
                  <a:pt x="2478506" y="421106"/>
                </a:cubicBezTo>
                <a:cubicBezTo>
                  <a:pt x="2481990" y="433300"/>
                  <a:pt x="2487461" y="444897"/>
                  <a:pt x="2490537" y="457200"/>
                </a:cubicBezTo>
                <a:cubicBezTo>
                  <a:pt x="2495497" y="477039"/>
                  <a:pt x="2498133" y="497395"/>
                  <a:pt x="2502569" y="517358"/>
                </a:cubicBezTo>
                <a:cubicBezTo>
                  <a:pt x="2506156" y="533500"/>
                  <a:pt x="2510590" y="549443"/>
                  <a:pt x="2514600" y="565485"/>
                </a:cubicBezTo>
                <a:cubicBezTo>
                  <a:pt x="2530642" y="553453"/>
                  <a:pt x="2549677" y="544615"/>
                  <a:pt x="2562727" y="529390"/>
                </a:cubicBezTo>
                <a:cubicBezTo>
                  <a:pt x="2644143" y="434405"/>
                  <a:pt x="2530840" y="518565"/>
                  <a:pt x="2622885" y="457200"/>
                </a:cubicBezTo>
                <a:cubicBezTo>
                  <a:pt x="2630906" y="445169"/>
                  <a:pt x="2634686" y="428770"/>
                  <a:pt x="2646948" y="421106"/>
                </a:cubicBezTo>
                <a:cubicBezTo>
                  <a:pt x="2666475" y="408901"/>
                  <a:pt x="2739089" y="392055"/>
                  <a:pt x="2767264" y="385011"/>
                </a:cubicBezTo>
                <a:cubicBezTo>
                  <a:pt x="2797108" y="387307"/>
                  <a:pt x="2907830" y="383105"/>
                  <a:pt x="2959769" y="409074"/>
                </a:cubicBezTo>
                <a:cubicBezTo>
                  <a:pt x="2972703" y="415541"/>
                  <a:pt x="2983832" y="425116"/>
                  <a:pt x="2995864" y="433137"/>
                </a:cubicBezTo>
                <a:cubicBezTo>
                  <a:pt x="3039736" y="564760"/>
                  <a:pt x="2969769" y="365401"/>
                  <a:pt x="3031958" y="505327"/>
                </a:cubicBezTo>
                <a:cubicBezTo>
                  <a:pt x="3042260" y="528506"/>
                  <a:pt x="3048000" y="553453"/>
                  <a:pt x="3056021" y="577516"/>
                </a:cubicBezTo>
                <a:cubicBezTo>
                  <a:pt x="3073283" y="629302"/>
                  <a:pt x="3064976" y="601302"/>
                  <a:pt x="3080085" y="661737"/>
                </a:cubicBezTo>
                <a:cubicBezTo>
                  <a:pt x="3096127" y="657727"/>
                  <a:pt x="3112373" y="654457"/>
                  <a:pt x="3128211" y="649706"/>
                </a:cubicBezTo>
                <a:cubicBezTo>
                  <a:pt x="3152506" y="642418"/>
                  <a:pt x="3200400" y="625643"/>
                  <a:pt x="3200400" y="625643"/>
                </a:cubicBezTo>
                <a:cubicBezTo>
                  <a:pt x="3248526" y="629653"/>
                  <a:pt x="3297424" y="628203"/>
                  <a:pt x="3344779" y="637674"/>
                </a:cubicBezTo>
                <a:cubicBezTo>
                  <a:pt x="3358958" y="640510"/>
                  <a:pt x="3367940" y="655270"/>
                  <a:pt x="3380874" y="661737"/>
                </a:cubicBezTo>
                <a:cubicBezTo>
                  <a:pt x="3392218" y="667409"/>
                  <a:pt x="3404937" y="669758"/>
                  <a:pt x="3416969" y="673769"/>
                </a:cubicBezTo>
                <a:cubicBezTo>
                  <a:pt x="3466392" y="747905"/>
                  <a:pt x="3418374" y="665951"/>
                  <a:pt x="3453064" y="770021"/>
                </a:cubicBezTo>
                <a:cubicBezTo>
                  <a:pt x="3458736" y="787036"/>
                  <a:pt x="3470062" y="801662"/>
                  <a:pt x="3477127" y="818148"/>
                </a:cubicBezTo>
                <a:cubicBezTo>
                  <a:pt x="3490999" y="850517"/>
                  <a:pt x="3494129" y="879097"/>
                  <a:pt x="3501190" y="914400"/>
                </a:cubicBezTo>
                <a:cubicBezTo>
                  <a:pt x="3490591" y="1062782"/>
                  <a:pt x="3433211" y="1092890"/>
                  <a:pt x="3573379" y="1106906"/>
                </a:cubicBezTo>
                <a:cubicBezTo>
                  <a:pt x="3585999" y="1108168"/>
                  <a:pt x="3597442" y="1098885"/>
                  <a:pt x="3609474" y="1094874"/>
                </a:cubicBezTo>
                <a:cubicBezTo>
                  <a:pt x="3696422" y="1098094"/>
                  <a:pt x="3927385" y="1032866"/>
                  <a:pt x="3994485" y="1167064"/>
                </a:cubicBezTo>
                <a:cubicBezTo>
                  <a:pt x="4036125" y="1250344"/>
                  <a:pt x="4051562" y="1272890"/>
                  <a:pt x="4078706" y="1347537"/>
                </a:cubicBezTo>
                <a:cubicBezTo>
                  <a:pt x="4087374" y="1371375"/>
                  <a:pt x="4094748" y="1395664"/>
                  <a:pt x="4102769" y="1419727"/>
                </a:cubicBezTo>
                <a:lnTo>
                  <a:pt x="4114800" y="1455821"/>
                </a:lnTo>
                <a:cubicBezTo>
                  <a:pt x="4110790" y="1503947"/>
                  <a:pt x="4116036" y="1553765"/>
                  <a:pt x="4102769" y="1600200"/>
                </a:cubicBezTo>
                <a:cubicBezTo>
                  <a:pt x="4098796" y="1614104"/>
                  <a:pt x="4079369" y="1617340"/>
                  <a:pt x="4066674" y="1624264"/>
                </a:cubicBezTo>
                <a:cubicBezTo>
                  <a:pt x="3972716" y="1675514"/>
                  <a:pt x="3997345" y="1665659"/>
                  <a:pt x="3922295" y="1684421"/>
                </a:cubicBezTo>
                <a:cubicBezTo>
                  <a:pt x="3841612" y="1724764"/>
                  <a:pt x="3907950" y="1695945"/>
                  <a:pt x="3826043" y="1720516"/>
                </a:cubicBezTo>
                <a:cubicBezTo>
                  <a:pt x="3703917" y="1757153"/>
                  <a:pt x="3803344" y="1734680"/>
                  <a:pt x="3693695" y="1756611"/>
                </a:cubicBezTo>
                <a:cubicBezTo>
                  <a:pt x="3705727" y="1760622"/>
                  <a:pt x="3719887" y="1760720"/>
                  <a:pt x="3729790" y="1768643"/>
                </a:cubicBezTo>
                <a:cubicBezTo>
                  <a:pt x="3741081" y="1777676"/>
                  <a:pt x="3747386" y="1791804"/>
                  <a:pt x="3753853" y="1804737"/>
                </a:cubicBezTo>
                <a:cubicBezTo>
                  <a:pt x="3762485" y="1822001"/>
                  <a:pt x="3774060" y="1873534"/>
                  <a:pt x="3777916" y="1888958"/>
                </a:cubicBezTo>
                <a:cubicBezTo>
                  <a:pt x="3773906" y="1949116"/>
                  <a:pt x="3776363" y="2010058"/>
                  <a:pt x="3765885" y="2069432"/>
                </a:cubicBezTo>
                <a:cubicBezTo>
                  <a:pt x="3763758" y="2081487"/>
                  <a:pt x="3710263" y="2115542"/>
                  <a:pt x="3705727" y="2117558"/>
                </a:cubicBezTo>
                <a:cubicBezTo>
                  <a:pt x="3682548" y="2127860"/>
                  <a:pt x="3633537" y="2141621"/>
                  <a:pt x="3633537" y="2141621"/>
                </a:cubicBezTo>
                <a:cubicBezTo>
                  <a:pt x="3577390" y="2133600"/>
                  <a:pt x="3518315" y="2137165"/>
                  <a:pt x="3465095" y="2117558"/>
                </a:cubicBezTo>
                <a:cubicBezTo>
                  <a:pt x="3438485" y="2107754"/>
                  <a:pt x="3424990" y="2077453"/>
                  <a:pt x="3404937" y="2057400"/>
                </a:cubicBezTo>
                <a:lnTo>
                  <a:pt x="3368843" y="2021306"/>
                </a:lnTo>
                <a:cubicBezTo>
                  <a:pt x="3361673" y="2078667"/>
                  <a:pt x="3347754" y="2221380"/>
                  <a:pt x="3320716" y="2261937"/>
                </a:cubicBezTo>
                <a:cubicBezTo>
                  <a:pt x="3299012" y="2294494"/>
                  <a:pt x="3287854" y="2307997"/>
                  <a:pt x="3272590" y="2346158"/>
                </a:cubicBezTo>
                <a:cubicBezTo>
                  <a:pt x="3263170" y="2369709"/>
                  <a:pt x="3262597" y="2397243"/>
                  <a:pt x="3248527" y="2418348"/>
                </a:cubicBezTo>
                <a:cubicBezTo>
                  <a:pt x="3174471" y="2529433"/>
                  <a:pt x="3268971" y="2392795"/>
                  <a:pt x="3200400" y="2478506"/>
                </a:cubicBezTo>
                <a:cubicBezTo>
                  <a:pt x="3191367" y="2489797"/>
                  <a:pt x="3186562" y="2504375"/>
                  <a:pt x="3176337" y="2514600"/>
                </a:cubicBezTo>
                <a:cubicBezTo>
                  <a:pt x="3153011" y="2537926"/>
                  <a:pt x="3133508" y="2540909"/>
                  <a:pt x="3104148" y="2550695"/>
                </a:cubicBezTo>
                <a:cubicBezTo>
                  <a:pt x="3068053" y="2546685"/>
                  <a:pt x="3029244" y="2552970"/>
                  <a:pt x="2995864" y="2538664"/>
                </a:cubicBezTo>
                <a:cubicBezTo>
                  <a:pt x="2969798" y="2527493"/>
                  <a:pt x="2935706" y="2478506"/>
                  <a:pt x="2935706" y="2478506"/>
                </a:cubicBezTo>
                <a:lnTo>
                  <a:pt x="2899611" y="2370221"/>
                </a:lnTo>
                <a:cubicBezTo>
                  <a:pt x="2895600" y="2358190"/>
                  <a:pt x="2899610" y="2338138"/>
                  <a:pt x="2887579" y="2334127"/>
                </a:cubicBezTo>
                <a:lnTo>
                  <a:pt x="2851485" y="2322095"/>
                </a:lnTo>
                <a:cubicBezTo>
                  <a:pt x="2818394" y="2371731"/>
                  <a:pt x="2795590" y="2403456"/>
                  <a:pt x="2767264" y="2454443"/>
                </a:cubicBezTo>
                <a:cubicBezTo>
                  <a:pt x="2758554" y="2470122"/>
                  <a:pt x="2752706" y="2487360"/>
                  <a:pt x="2743200" y="2502569"/>
                </a:cubicBezTo>
                <a:cubicBezTo>
                  <a:pt x="2732572" y="2519573"/>
                  <a:pt x="2718761" y="2534378"/>
                  <a:pt x="2707106" y="2550695"/>
                </a:cubicBezTo>
                <a:cubicBezTo>
                  <a:pt x="2698701" y="2562462"/>
                  <a:pt x="2692300" y="2575681"/>
                  <a:pt x="2683043" y="2586790"/>
                </a:cubicBezTo>
                <a:cubicBezTo>
                  <a:pt x="2672150" y="2599862"/>
                  <a:pt x="2657841" y="2609813"/>
                  <a:pt x="2646948" y="2622885"/>
                </a:cubicBezTo>
                <a:cubicBezTo>
                  <a:pt x="2615735" y="2660340"/>
                  <a:pt x="2616281" y="2692360"/>
                  <a:pt x="2562727" y="2719137"/>
                </a:cubicBezTo>
                <a:cubicBezTo>
                  <a:pt x="2546685" y="2727158"/>
                  <a:pt x="2530173" y="2734301"/>
                  <a:pt x="2514600" y="2743200"/>
                </a:cubicBezTo>
                <a:cubicBezTo>
                  <a:pt x="2502045" y="2750374"/>
                  <a:pt x="2492045" y="2762187"/>
                  <a:pt x="2478506" y="2767264"/>
                </a:cubicBezTo>
                <a:cubicBezTo>
                  <a:pt x="2459358" y="2774444"/>
                  <a:pt x="2438401" y="2775285"/>
                  <a:pt x="2418348" y="2779295"/>
                </a:cubicBezTo>
                <a:cubicBezTo>
                  <a:pt x="2340678" y="2768200"/>
                  <a:pt x="2340142" y="2785311"/>
                  <a:pt x="2298032" y="2731169"/>
                </a:cubicBezTo>
                <a:cubicBezTo>
                  <a:pt x="2280277" y="2708341"/>
                  <a:pt x="2265948" y="2683042"/>
                  <a:pt x="2249906" y="2658979"/>
                </a:cubicBezTo>
                <a:lnTo>
                  <a:pt x="2225843" y="2622885"/>
                </a:lnTo>
                <a:cubicBezTo>
                  <a:pt x="2221832" y="2606843"/>
                  <a:pt x="2217054" y="2590973"/>
                  <a:pt x="2213811" y="2574758"/>
                </a:cubicBezTo>
                <a:cubicBezTo>
                  <a:pt x="2206935" y="2540381"/>
                  <a:pt x="2199422" y="2477884"/>
                  <a:pt x="2189748" y="2442411"/>
                </a:cubicBezTo>
                <a:cubicBezTo>
                  <a:pt x="2183074" y="2417940"/>
                  <a:pt x="2165685" y="2370221"/>
                  <a:pt x="2165685" y="2370221"/>
                </a:cubicBezTo>
                <a:cubicBezTo>
                  <a:pt x="2143625" y="2436399"/>
                  <a:pt x="2166908" y="2377105"/>
                  <a:pt x="2129590" y="2442411"/>
                </a:cubicBezTo>
                <a:cubicBezTo>
                  <a:pt x="2120692" y="2457983"/>
                  <a:pt x="2117009" y="2476759"/>
                  <a:pt x="2105527" y="2490537"/>
                </a:cubicBezTo>
                <a:cubicBezTo>
                  <a:pt x="2096270" y="2501646"/>
                  <a:pt x="2081199" y="2506195"/>
                  <a:pt x="2069432" y="2514600"/>
                </a:cubicBezTo>
                <a:cubicBezTo>
                  <a:pt x="2056711" y="2523687"/>
                  <a:pt x="2004118" y="2565305"/>
                  <a:pt x="1985211" y="2574758"/>
                </a:cubicBezTo>
                <a:cubicBezTo>
                  <a:pt x="1939906" y="2597410"/>
                  <a:pt x="1922879" y="2599365"/>
                  <a:pt x="1876927" y="2610853"/>
                </a:cubicBezTo>
                <a:cubicBezTo>
                  <a:pt x="1835361" y="2609254"/>
                  <a:pt x="1607737" y="2643576"/>
                  <a:pt x="1515979" y="2574758"/>
                </a:cubicBezTo>
                <a:cubicBezTo>
                  <a:pt x="1497829" y="2561146"/>
                  <a:pt x="1482617" y="2543857"/>
                  <a:pt x="1467853" y="2526632"/>
                </a:cubicBezTo>
                <a:cubicBezTo>
                  <a:pt x="1458442" y="2515653"/>
                  <a:pt x="1451811" y="2502569"/>
                  <a:pt x="1443790" y="2490537"/>
                </a:cubicBezTo>
                <a:cubicBezTo>
                  <a:pt x="1439779" y="2466474"/>
                  <a:pt x="1434312" y="2442609"/>
                  <a:pt x="1431758" y="2418348"/>
                </a:cubicBezTo>
                <a:cubicBezTo>
                  <a:pt x="1426284" y="2366344"/>
                  <a:pt x="1436263" y="2311545"/>
                  <a:pt x="1419727" y="2261937"/>
                </a:cubicBezTo>
                <a:cubicBezTo>
                  <a:pt x="1415716" y="2249905"/>
                  <a:pt x="1395289" y="2268973"/>
                  <a:pt x="1383632" y="2273969"/>
                </a:cubicBezTo>
                <a:cubicBezTo>
                  <a:pt x="1367147" y="2281034"/>
                  <a:pt x="1352685" y="2292878"/>
                  <a:pt x="1335506" y="2298032"/>
                </a:cubicBezTo>
                <a:cubicBezTo>
                  <a:pt x="1312140" y="2305042"/>
                  <a:pt x="1287318" y="2305700"/>
                  <a:pt x="1263316" y="2310064"/>
                </a:cubicBezTo>
                <a:cubicBezTo>
                  <a:pt x="1243196" y="2313722"/>
                  <a:pt x="1223211" y="2318085"/>
                  <a:pt x="1203158" y="2322095"/>
                </a:cubicBezTo>
                <a:cubicBezTo>
                  <a:pt x="1130969" y="2318085"/>
                  <a:pt x="1058091" y="2320789"/>
                  <a:pt x="986590" y="2310064"/>
                </a:cubicBezTo>
                <a:cubicBezTo>
                  <a:pt x="975372" y="2308381"/>
                  <a:pt x="963042" y="2297332"/>
                  <a:pt x="962527" y="2286000"/>
                </a:cubicBezTo>
                <a:cubicBezTo>
                  <a:pt x="958880" y="2205772"/>
                  <a:pt x="998513" y="2122024"/>
                  <a:pt x="974558" y="2045369"/>
                </a:cubicBezTo>
                <a:cubicBezTo>
                  <a:pt x="965932" y="2017765"/>
                  <a:pt x="929805" y="2084349"/>
                  <a:pt x="902369" y="2093495"/>
                </a:cubicBezTo>
                <a:cubicBezTo>
                  <a:pt x="781092" y="2133922"/>
                  <a:pt x="969186" y="2072248"/>
                  <a:pt x="818148" y="2117558"/>
                </a:cubicBezTo>
                <a:cubicBezTo>
                  <a:pt x="793853" y="2124846"/>
                  <a:pt x="745958" y="2141621"/>
                  <a:pt x="745958" y="2141621"/>
                </a:cubicBezTo>
                <a:cubicBezTo>
                  <a:pt x="701842" y="2137611"/>
                  <a:pt x="656204" y="2141759"/>
                  <a:pt x="613611" y="2129590"/>
                </a:cubicBezTo>
                <a:cubicBezTo>
                  <a:pt x="597250" y="2124916"/>
                  <a:pt x="587406" y="2107341"/>
                  <a:pt x="577516" y="2093495"/>
                </a:cubicBezTo>
                <a:cubicBezTo>
                  <a:pt x="564273" y="2074956"/>
                  <a:pt x="547463" y="2033442"/>
                  <a:pt x="541421" y="2009274"/>
                </a:cubicBezTo>
                <a:cubicBezTo>
                  <a:pt x="536461" y="1989435"/>
                  <a:pt x="533826" y="1969079"/>
                  <a:pt x="529390" y="1949116"/>
                </a:cubicBezTo>
                <a:cubicBezTo>
                  <a:pt x="525803" y="1932974"/>
                  <a:pt x="521369" y="1917032"/>
                  <a:pt x="517358" y="1900990"/>
                </a:cubicBezTo>
                <a:cubicBezTo>
                  <a:pt x="521369" y="1888958"/>
                  <a:pt x="540734" y="1870567"/>
                  <a:pt x="529390" y="1864895"/>
                </a:cubicBezTo>
                <a:cubicBezTo>
                  <a:pt x="511099" y="1855750"/>
                  <a:pt x="489682" y="1876927"/>
                  <a:pt x="469232" y="1876927"/>
                </a:cubicBezTo>
                <a:cubicBezTo>
                  <a:pt x="384916" y="1876927"/>
                  <a:pt x="300790" y="1868906"/>
                  <a:pt x="216569" y="1864895"/>
                </a:cubicBezTo>
                <a:cubicBezTo>
                  <a:pt x="134052" y="1837391"/>
                  <a:pt x="236481" y="1869874"/>
                  <a:pt x="120316" y="1840832"/>
                </a:cubicBezTo>
                <a:cubicBezTo>
                  <a:pt x="108012" y="1837756"/>
                  <a:pt x="96253" y="1832811"/>
                  <a:pt x="84221" y="1828800"/>
                </a:cubicBezTo>
                <a:cubicBezTo>
                  <a:pt x="72190" y="1816769"/>
                  <a:pt x="56390" y="1807580"/>
                  <a:pt x="48127" y="1792706"/>
                </a:cubicBezTo>
                <a:cubicBezTo>
                  <a:pt x="24662" y="1750469"/>
                  <a:pt x="23343" y="1705598"/>
                  <a:pt x="12032" y="1660358"/>
                </a:cubicBezTo>
                <a:cubicBezTo>
                  <a:pt x="8956" y="1648054"/>
                  <a:pt x="4011" y="1636295"/>
                  <a:pt x="0" y="1624264"/>
                </a:cubicBezTo>
                <a:cubicBezTo>
                  <a:pt x="4011" y="1572127"/>
                  <a:pt x="2395" y="1519248"/>
                  <a:pt x="12032" y="1467853"/>
                </a:cubicBezTo>
                <a:cubicBezTo>
                  <a:pt x="14697" y="1453640"/>
                  <a:pt x="25870" y="1441983"/>
                  <a:pt x="36095" y="1431758"/>
                </a:cubicBezTo>
                <a:cubicBezTo>
                  <a:pt x="102035" y="1365818"/>
                  <a:pt x="73926" y="1396638"/>
                  <a:pt x="132348" y="1371600"/>
                </a:cubicBezTo>
                <a:cubicBezTo>
                  <a:pt x="148833" y="1364535"/>
                  <a:pt x="163295" y="1352691"/>
                  <a:pt x="180474" y="1347537"/>
                </a:cubicBezTo>
                <a:cubicBezTo>
                  <a:pt x="203840" y="1340527"/>
                  <a:pt x="228601" y="1339516"/>
                  <a:pt x="252664" y="1335506"/>
                </a:cubicBezTo>
                <a:cubicBezTo>
                  <a:pt x="276727" y="1339516"/>
                  <a:pt x="300458" y="1347537"/>
                  <a:pt x="324853" y="1347537"/>
                </a:cubicBezTo>
                <a:cubicBezTo>
                  <a:pt x="341389" y="1347537"/>
                  <a:pt x="289171" y="1346395"/>
                  <a:pt x="276727" y="1335506"/>
                </a:cubicBezTo>
                <a:cubicBezTo>
                  <a:pt x="255896" y="1317279"/>
                  <a:pt x="218436" y="1246463"/>
                  <a:pt x="204537" y="1215190"/>
                </a:cubicBezTo>
                <a:cubicBezTo>
                  <a:pt x="182215" y="1164965"/>
                  <a:pt x="174196" y="1136197"/>
                  <a:pt x="156411" y="1082843"/>
                </a:cubicBezTo>
                <a:lnTo>
                  <a:pt x="144379" y="1046748"/>
                </a:lnTo>
                <a:cubicBezTo>
                  <a:pt x="148390" y="1006643"/>
                  <a:pt x="142637" y="964311"/>
                  <a:pt x="156411" y="926432"/>
                </a:cubicBezTo>
                <a:cubicBezTo>
                  <a:pt x="160745" y="914513"/>
                  <a:pt x="179823" y="914400"/>
                  <a:pt x="192506" y="914400"/>
                </a:cubicBezTo>
                <a:cubicBezTo>
                  <a:pt x="240799" y="914400"/>
                  <a:pt x="288759" y="922421"/>
                  <a:pt x="336885" y="926432"/>
                </a:cubicBezTo>
                <a:cubicBezTo>
                  <a:pt x="422720" y="955044"/>
                  <a:pt x="418687" y="976913"/>
                  <a:pt x="397043" y="890337"/>
                </a:cubicBezTo>
                <a:cubicBezTo>
                  <a:pt x="393967" y="878033"/>
                  <a:pt x="389022" y="866274"/>
                  <a:pt x="385011" y="854243"/>
                </a:cubicBezTo>
                <a:cubicBezTo>
                  <a:pt x="393032" y="786064"/>
                  <a:pt x="389348" y="715460"/>
                  <a:pt x="409074" y="649706"/>
                </a:cubicBezTo>
                <a:cubicBezTo>
                  <a:pt x="414836" y="630499"/>
                  <a:pt x="440195" y="624239"/>
                  <a:pt x="457200" y="613611"/>
                </a:cubicBezTo>
                <a:cubicBezTo>
                  <a:pt x="499143" y="587397"/>
                  <a:pt x="507264" y="589064"/>
                  <a:pt x="553453" y="577516"/>
                </a:cubicBezTo>
                <a:cubicBezTo>
                  <a:pt x="613611" y="581527"/>
                  <a:pt x="674456" y="579636"/>
                  <a:pt x="733927" y="589548"/>
                </a:cubicBezTo>
                <a:cubicBezTo>
                  <a:pt x="748190" y="591925"/>
                  <a:pt x="757088" y="607144"/>
                  <a:pt x="770021" y="613611"/>
                </a:cubicBezTo>
                <a:cubicBezTo>
                  <a:pt x="781365" y="619283"/>
                  <a:pt x="794084" y="621632"/>
                  <a:pt x="806116" y="625643"/>
                </a:cubicBezTo>
                <a:cubicBezTo>
                  <a:pt x="814137" y="637674"/>
                  <a:pt x="816461" y="666310"/>
                  <a:pt x="830179" y="661737"/>
                </a:cubicBezTo>
                <a:cubicBezTo>
                  <a:pt x="845866" y="656508"/>
                  <a:pt x="840316" y="630038"/>
                  <a:pt x="842211" y="613611"/>
                </a:cubicBezTo>
                <a:cubicBezTo>
                  <a:pt x="852366" y="525599"/>
                  <a:pt x="852277" y="436399"/>
                  <a:pt x="866274" y="348916"/>
                </a:cubicBezTo>
                <a:cubicBezTo>
                  <a:pt x="868559" y="334637"/>
                  <a:pt x="883870" y="325755"/>
                  <a:pt x="890337" y="312821"/>
                </a:cubicBezTo>
                <a:cubicBezTo>
                  <a:pt x="896009" y="301478"/>
                  <a:pt x="894446" y="286630"/>
                  <a:pt x="902369" y="276727"/>
                </a:cubicBezTo>
                <a:cubicBezTo>
                  <a:pt x="911402" y="265436"/>
                  <a:pt x="926896" y="261340"/>
                  <a:pt x="938464" y="252664"/>
                </a:cubicBezTo>
                <a:cubicBezTo>
                  <a:pt x="959008" y="237256"/>
                  <a:pt x="976601" y="217749"/>
                  <a:pt x="998621" y="204537"/>
                </a:cubicBezTo>
                <a:cubicBezTo>
                  <a:pt x="1030983" y="185119"/>
                  <a:pt x="1070863" y="177453"/>
                  <a:pt x="1106906" y="168443"/>
                </a:cubicBezTo>
                <a:cubicBezTo>
                  <a:pt x="1227205" y="177696"/>
                  <a:pt x="1243612" y="144827"/>
                  <a:pt x="1299411" y="216569"/>
                </a:cubicBezTo>
                <a:cubicBezTo>
                  <a:pt x="1317166" y="239397"/>
                  <a:pt x="1338391" y="261322"/>
                  <a:pt x="1347537" y="288758"/>
                </a:cubicBezTo>
                <a:cubicBezTo>
                  <a:pt x="1351548" y="300790"/>
                  <a:pt x="1359569" y="337536"/>
                  <a:pt x="1359569" y="324853"/>
                </a:cubicBezTo>
                <a:cubicBezTo>
                  <a:pt x="1359569" y="308317"/>
                  <a:pt x="1351548" y="292769"/>
                  <a:pt x="1347537" y="276727"/>
                </a:cubicBezTo>
                <a:cubicBezTo>
                  <a:pt x="1351548" y="224590"/>
                  <a:pt x="1346886" y="171046"/>
                  <a:pt x="1359569" y="120316"/>
                </a:cubicBezTo>
                <a:cubicBezTo>
                  <a:pt x="1363696" y="103809"/>
                  <a:pt x="1382745" y="95294"/>
                  <a:pt x="1395664" y="84221"/>
                </a:cubicBezTo>
                <a:cubicBezTo>
                  <a:pt x="1477123" y="14400"/>
                  <a:pt x="1410102" y="70987"/>
                  <a:pt x="1479885" y="36095"/>
                </a:cubicBezTo>
                <a:cubicBezTo>
                  <a:pt x="1573179" y="-10553"/>
                  <a:pt x="1461347" y="30243"/>
                  <a:pt x="1552074" y="0"/>
                </a:cubicBezTo>
                <a:cubicBezTo>
                  <a:pt x="1572127" y="4011"/>
                  <a:pt x="1595217" y="688"/>
                  <a:pt x="1612232" y="12032"/>
                </a:cubicBezTo>
                <a:cubicBezTo>
                  <a:pt x="1622784" y="19067"/>
                  <a:pt x="1620927" y="35891"/>
                  <a:pt x="1624264" y="48127"/>
                </a:cubicBezTo>
                <a:cubicBezTo>
                  <a:pt x="1632966" y="80033"/>
                  <a:pt x="1648327" y="144379"/>
                  <a:pt x="1648327" y="144379"/>
                </a:cubicBezTo>
                <a:cubicBezTo>
                  <a:pt x="1652337" y="184484"/>
                  <a:pt x="1652930" y="225080"/>
                  <a:pt x="1660358" y="264695"/>
                </a:cubicBezTo>
                <a:cubicBezTo>
                  <a:pt x="1665032" y="289626"/>
                  <a:pt x="1678269" y="312277"/>
                  <a:pt x="1684421" y="336885"/>
                </a:cubicBezTo>
                <a:lnTo>
                  <a:pt x="1696453" y="385011"/>
                </a:lnTo>
                <a:cubicBezTo>
                  <a:pt x="1708485" y="376990"/>
                  <a:pt x="1718176" y="362545"/>
                  <a:pt x="1732548" y="360948"/>
                </a:cubicBezTo>
                <a:cubicBezTo>
                  <a:pt x="1756794" y="358254"/>
                  <a:pt x="1783556" y="360876"/>
                  <a:pt x="1804737" y="372979"/>
                </a:cubicBezTo>
                <a:cubicBezTo>
                  <a:pt x="1821842" y="382753"/>
                  <a:pt x="1794711" y="453190"/>
                  <a:pt x="1792706" y="469232"/>
                </a:cubicBezTo>
                <a:close/>
              </a:path>
            </a:pathLst>
          </a:cu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TextBox 4">
            <a:extLst>
              <a:ext uri="{FF2B5EF4-FFF2-40B4-BE49-F238E27FC236}">
                <a16:creationId xmlns:a16="http://schemas.microsoft.com/office/drawing/2014/main" id="{17699F79-334B-BE4F-9A33-BCAD19FA121A}"/>
              </a:ext>
            </a:extLst>
          </p:cNvPr>
          <p:cNvSpPr txBox="1"/>
          <p:nvPr/>
        </p:nvSpPr>
        <p:spPr>
          <a:xfrm>
            <a:off x="3404937" y="4603049"/>
            <a:ext cx="2707106" cy="954107"/>
          </a:xfrm>
          <a:prstGeom prst="rect">
            <a:avLst/>
          </a:prstGeom>
          <a:noFill/>
        </p:spPr>
        <p:txBody>
          <a:bodyPr wrap="square" rtlCol="0">
            <a:spAutoFit/>
          </a:bodyPr>
          <a:lstStyle/>
          <a:p>
            <a:r>
              <a:rPr lang="en-US" sz="2800" b="1">
                <a:solidFill>
                  <a:schemeClr val="accent5">
                    <a:lumMod val="75000"/>
                  </a:schemeClr>
                </a:solidFill>
                <a:latin typeface="Corbel" panose="020B0503020204020204" pitchFamily="34" charset="0"/>
              </a:rPr>
              <a:t>Strategies for active learning?</a:t>
            </a:r>
            <a:endParaRPr lang="it-IT" sz="2800" b="1">
              <a:solidFill>
                <a:schemeClr val="accent5">
                  <a:lumMod val="75000"/>
                </a:schemeClr>
              </a:solidFill>
              <a:latin typeface="Corbel" panose="020B0503020204020204" pitchFamily="34" charset="0"/>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66"/>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Motivation and demotivation</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None/>
            </a:pPr>
            <a:endParaRPr>
              <a:solidFill>
                <a:schemeClr val="accent3"/>
              </a:solidFill>
            </a:endParaRPr>
          </a:p>
        </p:txBody>
      </p:sp>
      <p:pic>
        <p:nvPicPr>
          <p:cNvPr id="6" name="Google Shape;451;p65">
            <a:extLst>
              <a:ext uri="{FF2B5EF4-FFF2-40B4-BE49-F238E27FC236}">
                <a16:creationId xmlns:a16="http://schemas.microsoft.com/office/drawing/2014/main" id="{09CDAC31-0009-4F49-86C1-E3DAF5115383}"/>
              </a:ext>
            </a:extLst>
          </p:cNvPr>
          <p:cNvPicPr preferRelativeResize="0"/>
          <p:nvPr/>
        </p:nvPicPr>
        <p:blipFill>
          <a:blip r:embed="rId3">
            <a:alphaModFix/>
          </a:blip>
          <a:stretch>
            <a:fillRect/>
          </a:stretch>
        </p:blipFill>
        <p:spPr>
          <a:xfrm>
            <a:off x="539646" y="1278579"/>
            <a:ext cx="7719884" cy="4852397"/>
          </a:xfrm>
          <a:prstGeom prst="rect">
            <a:avLst/>
          </a:prstGeom>
          <a:noFill/>
          <a:ln>
            <a:noFill/>
          </a:ln>
        </p:spPr>
      </p:pic>
    </p:spTree>
    <p:extLst>
      <p:ext uri="{BB962C8B-B14F-4D97-AF65-F5344CB8AC3E}">
        <p14:creationId xmlns:p14="http://schemas.microsoft.com/office/powerpoint/2010/main" val="262891248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B4E61E-FCBD-B54A-9E91-0007DB7BF209}"/>
              </a:ext>
            </a:extLst>
          </p:cNvPr>
          <p:cNvSpPr>
            <a:spLocks noGrp="1"/>
          </p:cNvSpPr>
          <p:nvPr>
            <p:ph type="body" idx="1"/>
          </p:nvPr>
        </p:nvSpPr>
        <p:spPr>
          <a:xfrm>
            <a:off x="831121" y="2724803"/>
            <a:ext cx="10871200" cy="647985"/>
          </a:xfrm>
        </p:spPr>
        <p:txBody>
          <a:bodyPr/>
          <a:lstStyle/>
          <a:p>
            <a:r>
              <a:rPr lang="it-IT" dirty="0">
                <a:hlinkClick r:id="rId2"/>
              </a:rPr>
              <a:t>Mazur's video on Peer Instruction for Active Learning</a:t>
            </a:r>
            <a:endParaRPr lang="it-IT" dirty="0"/>
          </a:p>
        </p:txBody>
      </p:sp>
    </p:spTree>
    <p:extLst>
      <p:ext uri="{BB962C8B-B14F-4D97-AF65-F5344CB8AC3E}">
        <p14:creationId xmlns:p14="http://schemas.microsoft.com/office/powerpoint/2010/main" val="1855481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title"/>
          </p:nvPr>
        </p:nvSpPr>
        <p:spPr>
          <a:xfrm>
            <a:off x="711000" y="255854"/>
            <a:ext cx="10871200" cy="110110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dk1"/>
              </a:buClr>
              <a:buSzPts val="1100"/>
              <a:buFont typeface="Arial"/>
              <a:buNone/>
            </a:pPr>
            <a:r>
              <a:rPr lang="en-US">
                <a:solidFill>
                  <a:schemeClr val="accent3"/>
                </a:solidFill>
              </a:rPr>
              <a:t>Session 1: Principles of learning and how they apply to training and teaching</a:t>
            </a:r>
            <a:endParaRPr>
              <a:solidFill>
                <a:schemeClr val="accent3"/>
              </a:solidFill>
            </a:endParaRPr>
          </a:p>
          <a:p>
            <a:pPr marL="0" marR="0" lvl="0" indent="0" algn="l" rtl="0">
              <a:spcBef>
                <a:spcPts val="0"/>
              </a:spcBef>
              <a:spcAft>
                <a:spcPts val="0"/>
              </a:spcAft>
              <a:buClr>
                <a:schemeClr val="dk1"/>
              </a:buClr>
              <a:buSzPts val="1100"/>
              <a:buFont typeface="Arial"/>
              <a:buNone/>
            </a:pPr>
            <a:br>
              <a:rPr lang="en-US">
                <a:solidFill>
                  <a:schemeClr val="accent3"/>
                </a:solidFill>
              </a:rPr>
            </a:br>
            <a:br>
              <a:rPr lang="en-US">
                <a:solidFill>
                  <a:schemeClr val="accent3"/>
                </a:solidFill>
              </a:rPr>
            </a:br>
            <a:br>
              <a:rPr lang="it-IT">
                <a:solidFill>
                  <a:schemeClr val="accent3"/>
                </a:solidFill>
              </a:rPr>
            </a:br>
            <a:endParaRPr>
              <a:solidFill>
                <a:schemeClr val="accent3"/>
              </a:solidFill>
            </a:endParaRPr>
          </a:p>
          <a:p>
            <a:pPr marL="0" marR="0" lvl="0" indent="0" algn="l" rtl="0">
              <a:spcBef>
                <a:spcPts val="0"/>
              </a:spcBef>
              <a:spcAft>
                <a:spcPts val="0"/>
              </a:spcAft>
              <a:buNone/>
            </a:pPr>
            <a:endParaRPr>
              <a:solidFill>
                <a:schemeClr val="accent3"/>
              </a:solidFill>
            </a:endParaRPr>
          </a:p>
        </p:txBody>
      </p:sp>
      <p:sp>
        <p:nvSpPr>
          <p:cNvPr id="5" name="Google Shape;88;p12">
            <a:extLst>
              <a:ext uri="{FF2B5EF4-FFF2-40B4-BE49-F238E27FC236}">
                <a16:creationId xmlns:a16="http://schemas.microsoft.com/office/drawing/2014/main" id="{3AE09750-F1B0-3244-B03A-9A4FC35BBE0B}"/>
              </a:ext>
            </a:extLst>
          </p:cNvPr>
          <p:cNvSpPr txBox="1">
            <a:spLocks noGrp="1"/>
          </p:cNvSpPr>
          <p:nvPr>
            <p:ph type="body" idx="1"/>
          </p:nvPr>
        </p:nvSpPr>
        <p:spPr>
          <a:xfrm>
            <a:off x="525120" y="1412064"/>
            <a:ext cx="10871100" cy="4399261"/>
          </a:xfrm>
          <a:prstGeom prst="rect">
            <a:avLst/>
          </a:prstGeom>
          <a:noFill/>
          <a:ln>
            <a:noFill/>
          </a:ln>
        </p:spPr>
        <p:txBody>
          <a:bodyPr spcFirstLastPara="1" wrap="square" lIns="0" tIns="0" rIns="0" bIns="0" anchor="t" anchorCtr="0">
            <a:noAutofit/>
          </a:bodyPr>
          <a:lstStyle/>
          <a:p>
            <a:pPr marL="457200" marR="0" lvl="0" indent="-381000" algn="l" rtl="0">
              <a:spcBef>
                <a:spcPts val="0"/>
              </a:spcBef>
              <a:spcAft>
                <a:spcPts val="0"/>
              </a:spcAft>
              <a:buSzPts val="2400"/>
              <a:buChar char="•"/>
            </a:pPr>
            <a:r>
              <a:rPr lang="en-US" sz="2800"/>
              <a:t>Episode 1: How do people learn?</a:t>
            </a:r>
          </a:p>
          <a:p>
            <a:pPr>
              <a:spcBef>
                <a:spcPts val="0"/>
              </a:spcBef>
            </a:pPr>
            <a:r>
              <a:rPr lang="en-US" sz="2800"/>
              <a:t>Episode 2: How does learning progress?</a:t>
            </a:r>
          </a:p>
          <a:p>
            <a:pPr marL="457200" marR="0" lvl="0" indent="-381000" algn="l" rtl="0">
              <a:spcBef>
                <a:spcPts val="0"/>
              </a:spcBef>
              <a:spcAft>
                <a:spcPts val="0"/>
              </a:spcAft>
              <a:buSzPts val="2400"/>
              <a:buChar char="•"/>
            </a:pPr>
            <a:r>
              <a:rPr lang="en-US" sz="2800"/>
              <a:t>Episode 3: What facilitiates and what hinders learning?</a:t>
            </a:r>
          </a:p>
          <a:p>
            <a:pPr marL="533400" lvl="1" indent="0">
              <a:spcBef>
                <a:spcPts val="0"/>
              </a:spcBef>
              <a:buSzPts val="2400"/>
              <a:buNone/>
            </a:pPr>
            <a:r>
              <a:rPr lang="en-US"/>
              <a:t> </a:t>
            </a:r>
          </a:p>
          <a:p>
            <a:pPr marL="457200" marR="0" lvl="0" indent="0" algn="l" rtl="0">
              <a:spcBef>
                <a:spcPts val="0"/>
              </a:spcBef>
              <a:spcAft>
                <a:spcPts val="0"/>
              </a:spcAft>
              <a:buNone/>
            </a:pPr>
            <a:endParaRPr/>
          </a:p>
        </p:txBody>
      </p:sp>
    </p:spTree>
    <p:extLst>
      <p:ext uri="{BB962C8B-B14F-4D97-AF65-F5344CB8AC3E}">
        <p14:creationId xmlns:p14="http://schemas.microsoft.com/office/powerpoint/2010/main" val="236397967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ctrTitle"/>
          </p:nvPr>
        </p:nvSpPr>
        <p:spPr>
          <a:xfrm>
            <a:off x="1502900" y="3664642"/>
            <a:ext cx="10363200" cy="1225021"/>
          </a:xfrm>
          <a:prstGeom prst="rect">
            <a:avLst/>
          </a:prstGeom>
          <a:noFill/>
          <a:ln>
            <a:noFill/>
          </a:ln>
        </p:spPr>
        <p:txBody>
          <a:bodyPr spcFirstLastPara="1" wrap="square" lIns="0" tIns="0" rIns="0" bIns="0" anchor="t" anchorCtr="0">
            <a:noAutofit/>
          </a:bodyPr>
          <a:lstStyle/>
          <a:p>
            <a:pPr marL="457200" marR="0" lvl="0" indent="0" algn="r" rtl="0">
              <a:spcBef>
                <a:spcPts val="0"/>
              </a:spcBef>
              <a:spcAft>
                <a:spcPts val="0"/>
              </a:spcAft>
              <a:buNone/>
            </a:pPr>
            <a:r>
              <a:rPr lang="en-US"/>
              <a:t>Time to relax</a:t>
            </a:r>
            <a:endParaRPr sz="5000" b="1" i="0" u="none" strike="noStrike" cap="none">
              <a:solidFill>
                <a:srgbClr val="003F41"/>
              </a:solidFill>
              <a:latin typeface="Corbel"/>
              <a:ea typeface="Corbel"/>
              <a:cs typeface="Corbel"/>
              <a:sym typeface="Corbel"/>
            </a:endParaRPr>
          </a:p>
        </p:txBody>
      </p:sp>
    </p:spTree>
    <p:extLst>
      <p:ext uri="{BB962C8B-B14F-4D97-AF65-F5344CB8AC3E}">
        <p14:creationId xmlns:p14="http://schemas.microsoft.com/office/powerpoint/2010/main" val="190548800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Teaching</a:t>
            </a:r>
            <a:endParaRPr>
              <a:solidFill>
                <a:schemeClr val="accent3"/>
              </a:solidFill>
            </a:endParaRPr>
          </a:p>
        </p:txBody>
      </p:sp>
      <p:sp>
        <p:nvSpPr>
          <p:cNvPr id="190" name="Google Shape;190;p27"/>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ctr" rtl="0">
              <a:spcBef>
                <a:spcPts val="480"/>
              </a:spcBef>
              <a:spcAft>
                <a:spcPts val="600"/>
              </a:spcAft>
              <a:buNone/>
            </a:pPr>
            <a:r>
              <a:rPr lang="en-US" sz="3000"/>
              <a:t>A process of educating a person with </a:t>
            </a:r>
            <a:r>
              <a:rPr lang="en-US" sz="3000" b="1">
                <a:solidFill>
                  <a:schemeClr val="dk2"/>
                </a:solidFill>
              </a:rPr>
              <a:t>theoretical concepts</a:t>
            </a:r>
            <a:r>
              <a:rPr lang="en-US" sz="3000"/>
              <a:t> and is a kind of a </a:t>
            </a:r>
            <a:r>
              <a:rPr lang="en-US" sz="3000" b="1">
                <a:solidFill>
                  <a:schemeClr val="dk2"/>
                </a:solidFill>
              </a:rPr>
              <a:t>knowledge transfer between a teacher and a student</a:t>
            </a:r>
            <a:r>
              <a:rPr lang="en-US" sz="3000"/>
              <a:t>. The role of the teacher is to act as a facilitator of learning by leading discussions, providing opportunities to ask open-ended questions, guiding the processes and tasks and enabling the active participation of learners and to engage with ideas.</a:t>
            </a:r>
            <a:endParaRPr sz="3000"/>
          </a:p>
        </p:txBody>
      </p:sp>
    </p:spTree>
    <p:extLst>
      <p:ext uri="{BB962C8B-B14F-4D97-AF65-F5344CB8AC3E}">
        <p14:creationId xmlns:p14="http://schemas.microsoft.com/office/powerpoint/2010/main" val="52225928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Training</a:t>
            </a:r>
            <a:endParaRPr>
              <a:solidFill>
                <a:schemeClr val="accent3"/>
              </a:solidFill>
            </a:endParaRPr>
          </a:p>
        </p:txBody>
      </p:sp>
      <p:sp>
        <p:nvSpPr>
          <p:cNvPr id="197" name="Google Shape;197;p28"/>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ctr" rtl="0">
              <a:spcBef>
                <a:spcPts val="480"/>
              </a:spcBef>
              <a:spcAft>
                <a:spcPts val="600"/>
              </a:spcAft>
              <a:buNone/>
            </a:pPr>
            <a:r>
              <a:rPr lang="en-US" sz="3000"/>
              <a:t>Training is an approach used in </a:t>
            </a:r>
            <a:r>
              <a:rPr lang="en-US" sz="3000" b="1">
                <a:solidFill>
                  <a:schemeClr val="dk2"/>
                </a:solidFill>
              </a:rPr>
              <a:t>short and intensive courses</a:t>
            </a:r>
            <a:r>
              <a:rPr lang="en-US" sz="3000"/>
              <a:t> to build a person’s </a:t>
            </a:r>
            <a:r>
              <a:rPr lang="en-US" sz="3000" b="1">
                <a:solidFill>
                  <a:schemeClr val="dk2"/>
                </a:solidFill>
              </a:rPr>
              <a:t>skills, knowledge and attitudes</a:t>
            </a:r>
            <a:r>
              <a:rPr lang="en-US" sz="3000"/>
              <a:t> on a specific subject. Even though the person has attained the highest academic qualifications, still she may want or need to acquire specific knowledge and skills on a given topic.</a:t>
            </a:r>
            <a:endParaRPr sz="3000"/>
          </a:p>
        </p:txBody>
      </p:sp>
    </p:spTree>
    <p:extLst>
      <p:ext uri="{BB962C8B-B14F-4D97-AF65-F5344CB8AC3E}">
        <p14:creationId xmlns:p14="http://schemas.microsoft.com/office/powerpoint/2010/main" val="123076133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chemeClr val="accent3"/>
                </a:solidFill>
              </a:rPr>
              <a:t>Objectives</a:t>
            </a:r>
            <a:endParaRPr>
              <a:solidFill>
                <a:schemeClr val="accent3"/>
              </a:solidFill>
            </a:endParaRPr>
          </a:p>
        </p:txBody>
      </p:sp>
      <p:sp>
        <p:nvSpPr>
          <p:cNvPr id="253" name="Google Shape;253;p36"/>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0" lvl="0" indent="0" algn="l" rtl="0">
              <a:spcBef>
                <a:spcPts val="480"/>
              </a:spcBef>
              <a:spcAft>
                <a:spcPts val="600"/>
              </a:spcAft>
              <a:buNone/>
            </a:pPr>
            <a:r>
              <a:rPr lang="en-US" sz="3000"/>
              <a:t>Are statements of </a:t>
            </a:r>
            <a:r>
              <a:rPr lang="en-US" sz="3000" b="1">
                <a:solidFill>
                  <a:schemeClr val="dk2"/>
                </a:solidFill>
              </a:rPr>
              <a:t>what you are setting out to teach</a:t>
            </a:r>
            <a:r>
              <a:rPr lang="en-US" sz="3000"/>
              <a:t>, although expressed as if the students were going to learn it. </a:t>
            </a:r>
          </a:p>
          <a:p>
            <a:pPr marL="0" lvl="0" indent="0" algn="l" rtl="0">
              <a:spcBef>
                <a:spcPts val="480"/>
              </a:spcBef>
              <a:spcAft>
                <a:spcPts val="600"/>
              </a:spcAft>
              <a:buNone/>
            </a:pPr>
            <a:endParaRPr lang="en-US" sz="3000"/>
          </a:p>
          <a:p>
            <a:pPr marL="0" lvl="0" indent="0" algn="l" rtl="0">
              <a:spcBef>
                <a:spcPts val="480"/>
              </a:spcBef>
              <a:spcAft>
                <a:spcPts val="600"/>
              </a:spcAft>
              <a:buNone/>
            </a:pPr>
            <a:r>
              <a:rPr lang="en-US" sz="3000"/>
              <a:t>Despite Aims are usually intended to be more general and encompassing than Objectives, they are essential the same.</a:t>
            </a:r>
            <a:endParaRPr sz="3000"/>
          </a:p>
        </p:txBody>
      </p:sp>
    </p:spTree>
    <p:extLst>
      <p:ext uri="{BB962C8B-B14F-4D97-AF65-F5344CB8AC3E}">
        <p14:creationId xmlns:p14="http://schemas.microsoft.com/office/powerpoint/2010/main" val="357887939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Shape 370"/>
        <p:cNvGrpSpPr/>
        <p:nvPr/>
      </p:nvGrpSpPr>
      <p:grpSpPr>
        <a:xfrm>
          <a:off x="0" y="0"/>
          <a:ext cx="0" cy="0"/>
          <a:chOff x="0" y="0"/>
          <a:chExt cx="0" cy="0"/>
        </a:xfrm>
      </p:grpSpPr>
      <p:sp>
        <p:nvSpPr>
          <p:cNvPr id="371" name="Google Shape;371;p53"/>
          <p:cNvSpPr txBox="1">
            <a:spLocks noGrp="1"/>
          </p:cNvSpPr>
          <p:nvPr>
            <p:ph type="body" idx="1"/>
          </p:nvPr>
        </p:nvSpPr>
        <p:spPr>
          <a:xfrm>
            <a:off x="711200" y="586627"/>
            <a:ext cx="10871100" cy="5290200"/>
          </a:xfrm>
          <a:prstGeom prst="rect">
            <a:avLst/>
          </a:prstGeom>
        </p:spPr>
        <p:txBody>
          <a:bodyPr spcFirstLastPara="1" wrap="square" lIns="0" tIns="0" rIns="0" bIns="0" anchor="t" anchorCtr="0">
            <a:noAutofit/>
          </a:bodyPr>
          <a:lstStyle/>
          <a:p>
            <a:pPr marL="0" lvl="0" indent="0" algn="l" rtl="0">
              <a:spcBef>
                <a:spcPts val="480"/>
              </a:spcBef>
              <a:spcAft>
                <a:spcPts val="0"/>
              </a:spcAft>
              <a:buClr>
                <a:schemeClr val="dk1"/>
              </a:buClr>
              <a:buSzPts val="1100"/>
              <a:buFont typeface="Arial"/>
              <a:buNone/>
            </a:pPr>
            <a:r>
              <a:rPr lang="en-US" sz="3000" b="1">
                <a:solidFill>
                  <a:schemeClr val="dk2"/>
                </a:solidFill>
              </a:rPr>
              <a:t>Environment</a:t>
            </a:r>
            <a:r>
              <a:rPr lang="en-US" sz="3000"/>
              <a:t>: full of things to see and hear, problem to be solved etc.</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0"/>
              </a:spcAft>
              <a:buClr>
                <a:schemeClr val="dk1"/>
              </a:buClr>
              <a:buSzPts val="1100"/>
              <a:buFont typeface="Arial"/>
              <a:buNone/>
            </a:pPr>
            <a:r>
              <a:rPr lang="en-US" sz="3000" b="1">
                <a:solidFill>
                  <a:schemeClr val="dk2"/>
                </a:solidFill>
              </a:rPr>
              <a:t>Working memory</a:t>
            </a:r>
            <a:r>
              <a:rPr lang="en-US" sz="3000"/>
              <a:t>: component of your mind (synonymous of consciousness). It is where thinking occurs. It is the part of your mind where you are aware of what is around you.</a:t>
            </a:r>
            <a:endParaRPr sz="3000"/>
          </a:p>
          <a:p>
            <a:pPr marL="0" lvl="0" indent="0" algn="l" rtl="0">
              <a:spcBef>
                <a:spcPts val="600"/>
              </a:spcBef>
              <a:spcAft>
                <a:spcPts val="0"/>
              </a:spcAft>
              <a:buClr>
                <a:schemeClr val="dk1"/>
              </a:buClr>
              <a:buSzPts val="1100"/>
              <a:buFont typeface="Arial"/>
              <a:buNone/>
            </a:pPr>
            <a:endParaRPr sz="3000"/>
          </a:p>
          <a:p>
            <a:pPr marL="0" lvl="0" indent="0" algn="l" rtl="0">
              <a:spcBef>
                <a:spcPts val="600"/>
              </a:spcBef>
              <a:spcAft>
                <a:spcPts val="0"/>
              </a:spcAft>
              <a:buClr>
                <a:schemeClr val="dk1"/>
              </a:buClr>
              <a:buSzPts val="1100"/>
              <a:buFont typeface="Arial"/>
              <a:buNone/>
            </a:pPr>
            <a:r>
              <a:rPr lang="en-US" sz="3000" b="1">
                <a:solidFill>
                  <a:schemeClr val="dk2"/>
                </a:solidFill>
              </a:rPr>
              <a:t>Long-term memory</a:t>
            </a:r>
            <a:r>
              <a:rPr lang="en-US" sz="3000"/>
              <a:t>: vast storehouse in which you maintain your factual knowledge of the world. Information in long-term memory resides outside of awareness.</a:t>
            </a:r>
            <a:endParaRPr sz="3000"/>
          </a:p>
          <a:p>
            <a:pPr marL="0" lvl="0" indent="0" algn="l" rtl="0">
              <a:spcBef>
                <a:spcPts val="600"/>
              </a:spcBef>
              <a:spcAft>
                <a:spcPts val="600"/>
              </a:spcAft>
              <a:buNone/>
            </a:pPr>
            <a:endParaRPr sz="3000"/>
          </a:p>
        </p:txBody>
      </p:sp>
    </p:spTree>
    <p:extLst>
      <p:ext uri="{BB962C8B-B14F-4D97-AF65-F5344CB8AC3E}">
        <p14:creationId xmlns:p14="http://schemas.microsoft.com/office/powerpoint/2010/main" val="343062590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54"/>
          <p:cNvSpPr txBox="1">
            <a:spLocks noGrp="1"/>
          </p:cNvSpPr>
          <p:nvPr>
            <p:ph type="body" idx="1"/>
          </p:nvPr>
        </p:nvSpPr>
        <p:spPr>
          <a:xfrm>
            <a:off x="711200" y="1662125"/>
            <a:ext cx="10871100" cy="4214700"/>
          </a:xfrm>
          <a:prstGeom prst="rect">
            <a:avLst/>
          </a:prstGeom>
        </p:spPr>
        <p:txBody>
          <a:bodyPr spcFirstLastPara="1" wrap="square" lIns="0" tIns="0" rIns="0" bIns="0" anchor="t" anchorCtr="0">
            <a:noAutofit/>
          </a:bodyPr>
          <a:lstStyle/>
          <a:p>
            <a:pPr marL="0" lvl="0" indent="0" algn="l" rtl="0">
              <a:spcBef>
                <a:spcPts val="480"/>
              </a:spcBef>
              <a:spcAft>
                <a:spcPts val="0"/>
              </a:spcAft>
              <a:buNone/>
            </a:pPr>
            <a:r>
              <a:rPr lang="en-US" sz="3000" b="1">
                <a:solidFill>
                  <a:schemeClr val="dk2"/>
                </a:solidFill>
              </a:rPr>
              <a:t>Working memory</a:t>
            </a:r>
            <a:r>
              <a:rPr lang="en-US" sz="3000"/>
              <a:t> is very </a:t>
            </a:r>
            <a:r>
              <a:rPr lang="en-US" sz="3000" b="1">
                <a:solidFill>
                  <a:schemeClr val="dk2"/>
                </a:solidFill>
              </a:rPr>
              <a:t>fast</a:t>
            </a:r>
            <a:r>
              <a:rPr lang="en-US" sz="3000"/>
              <a:t> but has very </a:t>
            </a:r>
            <a:r>
              <a:rPr lang="en-US" sz="3000" b="1">
                <a:solidFill>
                  <a:schemeClr val="dk2"/>
                </a:solidFill>
              </a:rPr>
              <a:t>limited space</a:t>
            </a:r>
            <a:r>
              <a:rPr lang="en-US" sz="3000"/>
              <a:t>. Several experiments showed that we can hold in the working memory up to </a:t>
            </a:r>
            <a:r>
              <a:rPr lang="en-US" sz="3000" b="1">
                <a:solidFill>
                  <a:schemeClr val="dk2"/>
                </a:solidFill>
              </a:rPr>
              <a:t>7 +/- 2 items</a:t>
            </a:r>
            <a:r>
              <a:rPr lang="en-US" sz="3000"/>
              <a:t>.</a:t>
            </a:r>
            <a:endParaRPr sz="3000"/>
          </a:p>
          <a:p>
            <a:pPr marL="0" lvl="0" indent="0" algn="l" rtl="0">
              <a:spcBef>
                <a:spcPts val="600"/>
              </a:spcBef>
              <a:spcAft>
                <a:spcPts val="0"/>
              </a:spcAft>
              <a:buNone/>
            </a:pPr>
            <a:endParaRPr sz="3000"/>
          </a:p>
          <a:p>
            <a:pPr marL="0" lvl="0" indent="0" algn="l" rtl="0">
              <a:spcBef>
                <a:spcPts val="600"/>
              </a:spcBef>
              <a:spcAft>
                <a:spcPts val="0"/>
              </a:spcAft>
              <a:buClr>
                <a:schemeClr val="dk1"/>
              </a:buClr>
              <a:buSzPts val="1100"/>
              <a:buFont typeface="Arial"/>
              <a:buNone/>
            </a:pPr>
            <a:r>
              <a:rPr lang="en-US" sz="3000" b="1">
                <a:solidFill>
                  <a:schemeClr val="dk2"/>
                </a:solidFill>
              </a:rPr>
              <a:t>Long-term memory</a:t>
            </a:r>
            <a:r>
              <a:rPr lang="en-US" sz="3000"/>
              <a:t> is </a:t>
            </a:r>
            <a:r>
              <a:rPr lang="en-US" sz="3000" b="1">
                <a:solidFill>
                  <a:schemeClr val="dk2"/>
                </a:solidFill>
              </a:rPr>
              <a:t>slow</a:t>
            </a:r>
            <a:r>
              <a:rPr lang="en-US" sz="3000"/>
              <a:t> to access but it is essentially </a:t>
            </a:r>
            <a:r>
              <a:rPr lang="en-US" sz="3000" b="1">
                <a:solidFill>
                  <a:schemeClr val="dk2"/>
                </a:solidFill>
              </a:rPr>
              <a:t>unbounded</a:t>
            </a:r>
            <a:r>
              <a:rPr lang="en-US" sz="3000"/>
              <a:t>.</a:t>
            </a:r>
            <a:endParaRPr sz="3000"/>
          </a:p>
          <a:p>
            <a:pPr marL="0" lvl="0" indent="0" algn="l" rtl="0">
              <a:spcBef>
                <a:spcPts val="600"/>
              </a:spcBef>
              <a:spcAft>
                <a:spcPts val="600"/>
              </a:spcAft>
              <a:buNone/>
            </a:pPr>
            <a:endParaRPr sz="3000"/>
          </a:p>
        </p:txBody>
      </p:sp>
    </p:spTree>
    <p:extLst>
      <p:ext uri="{BB962C8B-B14F-4D97-AF65-F5344CB8AC3E}">
        <p14:creationId xmlns:p14="http://schemas.microsoft.com/office/powerpoint/2010/main" val="319865337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69"/>
          <p:cNvSpPr txBox="1">
            <a:spLocks noGrp="1"/>
          </p:cNvSpPr>
          <p:nvPr>
            <p:ph type="title"/>
          </p:nvPr>
        </p:nvSpPr>
        <p:spPr>
          <a:xfrm>
            <a:off x="719667" y="333375"/>
            <a:ext cx="10871100" cy="503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solidFill>
                  <a:schemeClr val="accent3"/>
                </a:solidFill>
              </a:rPr>
              <a:t>efficient</a:t>
            </a:r>
            <a:r>
              <a:rPr lang="en-US">
                <a:solidFill>
                  <a:schemeClr val="accent3"/>
                </a:solidFill>
              </a:rPr>
              <a:t> bioinformatics training in </a:t>
            </a:r>
            <a:r>
              <a:rPr lang="en-US" b="1">
                <a:solidFill>
                  <a:schemeClr val="accent3"/>
                </a:solidFill>
              </a:rPr>
              <a:t>non-formal</a:t>
            </a:r>
            <a:r>
              <a:rPr lang="en-US">
                <a:solidFill>
                  <a:schemeClr val="accent3"/>
                </a:solidFill>
              </a:rPr>
              <a:t> way</a:t>
            </a:r>
            <a:endParaRPr>
              <a:solidFill>
                <a:schemeClr val="accent3"/>
              </a:solidFill>
            </a:endParaRPr>
          </a:p>
          <a:p>
            <a:pPr marL="0" lvl="0" indent="0" algn="l" rtl="0">
              <a:spcBef>
                <a:spcPts val="0"/>
              </a:spcBef>
              <a:spcAft>
                <a:spcPts val="0"/>
              </a:spcAft>
              <a:buNone/>
            </a:pPr>
            <a:endParaRPr>
              <a:solidFill>
                <a:schemeClr val="accent3"/>
              </a:solidFill>
            </a:endParaRPr>
          </a:p>
          <a:p>
            <a:pPr marL="0" lvl="0" indent="0" algn="l" rtl="0">
              <a:spcBef>
                <a:spcPts val="0"/>
              </a:spcBef>
              <a:spcAft>
                <a:spcPts val="0"/>
              </a:spcAft>
              <a:buClr>
                <a:schemeClr val="dk1"/>
              </a:buClr>
              <a:buSzPts val="1100"/>
              <a:buFont typeface="Arial"/>
              <a:buNone/>
            </a:pPr>
            <a:endParaRPr>
              <a:solidFill>
                <a:schemeClr val="accent3"/>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479" name="Google Shape;479;p69"/>
          <p:cNvSpPr txBox="1">
            <a:spLocks noGrp="1"/>
          </p:cNvSpPr>
          <p:nvPr>
            <p:ph type="body" idx="1"/>
          </p:nvPr>
        </p:nvSpPr>
        <p:spPr>
          <a:xfrm>
            <a:off x="711200" y="1525589"/>
            <a:ext cx="10871100" cy="4351200"/>
          </a:xfrm>
          <a:prstGeom prst="rect">
            <a:avLst/>
          </a:prstGeom>
        </p:spPr>
        <p:txBody>
          <a:bodyPr spcFirstLastPara="1" wrap="square" lIns="0" tIns="0" rIns="0" bIns="0" anchor="t" anchorCtr="0">
            <a:noAutofit/>
          </a:bodyPr>
          <a:lstStyle/>
          <a:p>
            <a:pPr marL="457200" lvl="0" indent="-419100" algn="l" rtl="0">
              <a:spcBef>
                <a:spcPts val="480"/>
              </a:spcBef>
              <a:spcAft>
                <a:spcPts val="0"/>
              </a:spcAft>
              <a:buClr>
                <a:schemeClr val="dk1"/>
              </a:buClr>
              <a:buSzPts val="3000"/>
              <a:buChar char="•"/>
            </a:pPr>
            <a:r>
              <a:rPr lang="en-US" sz="3000"/>
              <a:t>It provides </a:t>
            </a:r>
            <a:r>
              <a:rPr lang="en-US" sz="3000" b="1">
                <a:solidFill>
                  <a:schemeClr val="dk2"/>
                </a:solidFill>
              </a:rPr>
              <a:t>essentially skills</a:t>
            </a:r>
            <a:r>
              <a:rPr lang="en-US" sz="3000"/>
              <a:t>, rather than deep knowledge</a:t>
            </a:r>
            <a:endParaRPr sz="3000"/>
          </a:p>
          <a:p>
            <a:pPr marL="457200" lvl="0" indent="-419100" algn="l" rtl="0">
              <a:spcBef>
                <a:spcPts val="0"/>
              </a:spcBef>
              <a:spcAft>
                <a:spcPts val="0"/>
              </a:spcAft>
              <a:buClr>
                <a:schemeClr val="dk1"/>
              </a:buClr>
              <a:buSzPts val="3000"/>
              <a:buChar char="•"/>
            </a:pPr>
            <a:r>
              <a:rPr lang="en-US" sz="3000"/>
              <a:t>It aims at the </a:t>
            </a:r>
            <a:r>
              <a:rPr lang="en-US" sz="3000" b="1">
                <a:solidFill>
                  <a:schemeClr val="dk2"/>
                </a:solidFill>
              </a:rPr>
              <a:t>acquisition of competences</a:t>
            </a:r>
            <a:endParaRPr sz="3000" b="1">
              <a:solidFill>
                <a:schemeClr val="dk2"/>
              </a:solidFill>
            </a:endParaRPr>
          </a:p>
          <a:p>
            <a:pPr marL="457200" lvl="0" indent="-419100" algn="l" rtl="0">
              <a:spcBef>
                <a:spcPts val="0"/>
              </a:spcBef>
              <a:spcAft>
                <a:spcPts val="0"/>
              </a:spcAft>
              <a:buClr>
                <a:schemeClr val="dk1"/>
              </a:buClr>
              <a:buSzPts val="3000"/>
              <a:buChar char="•"/>
            </a:pPr>
            <a:r>
              <a:rPr lang="en-US" sz="3000"/>
              <a:t>It must focus on the learner (</a:t>
            </a:r>
            <a:r>
              <a:rPr lang="en-US" sz="3000" b="1">
                <a:solidFill>
                  <a:schemeClr val="dk2"/>
                </a:solidFill>
              </a:rPr>
              <a:t>learner-centric</a:t>
            </a:r>
            <a:r>
              <a:rPr lang="en-US" sz="3000"/>
              <a:t>)</a:t>
            </a:r>
            <a:endParaRPr sz="3000"/>
          </a:p>
          <a:p>
            <a:pPr marL="457200" lvl="0" indent="-419100" algn="l" rtl="0">
              <a:spcBef>
                <a:spcPts val="0"/>
              </a:spcBef>
              <a:spcAft>
                <a:spcPts val="0"/>
              </a:spcAft>
              <a:buClr>
                <a:schemeClr val="dk1"/>
              </a:buClr>
              <a:buSzPts val="3000"/>
              <a:buChar char="•"/>
            </a:pPr>
            <a:r>
              <a:rPr lang="en-US" sz="3000"/>
              <a:t>It must guarantee that independently reproducible outcomes are obtained</a:t>
            </a:r>
            <a:endParaRPr sz="3000"/>
          </a:p>
          <a:p>
            <a:pPr marL="457200" lvl="0" indent="-419100" algn="l" rtl="0">
              <a:spcBef>
                <a:spcPts val="0"/>
              </a:spcBef>
              <a:spcAft>
                <a:spcPts val="0"/>
              </a:spcAft>
              <a:buClr>
                <a:schemeClr val="dk1"/>
              </a:buClr>
              <a:buSzPts val="3000"/>
              <a:buChar char="•"/>
            </a:pPr>
            <a:r>
              <a:rPr lang="en-US" sz="3000"/>
              <a:t>The learners must acquire autonomy (</a:t>
            </a:r>
            <a:r>
              <a:rPr lang="en-US" sz="3000" b="1">
                <a:solidFill>
                  <a:schemeClr val="dk2"/>
                </a:solidFill>
              </a:rPr>
              <a:t>skills usage independence</a:t>
            </a:r>
            <a:r>
              <a:rPr lang="en-US" sz="3000"/>
              <a:t>)</a:t>
            </a:r>
            <a:endParaRPr sz="3000"/>
          </a:p>
        </p:txBody>
      </p:sp>
    </p:spTree>
    <p:extLst>
      <p:ext uri="{BB962C8B-B14F-4D97-AF65-F5344CB8AC3E}">
        <p14:creationId xmlns:p14="http://schemas.microsoft.com/office/powerpoint/2010/main" val="2513070811"/>
      </p:ext>
    </p:extLst>
  </p:cSld>
  <p:clrMapOvr>
    <a:masterClrMapping/>
  </p:clrMapOvr>
</p:sld>
</file>

<file path=ppt/theme/theme1.xml><?xml version="1.0" encoding="utf-8"?>
<a:theme xmlns:a="http://schemas.openxmlformats.org/drawingml/2006/main" name="ELIXIR_template">
  <a:themeElements>
    <a:clrScheme name="Executive">
      <a:dk1>
        <a:srgbClr val="000000"/>
      </a:dk1>
      <a:lt1>
        <a:srgbClr val="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3090</TotalTime>
  <Words>4877</Words>
  <Application>Microsoft Macintosh PowerPoint</Application>
  <PresentationFormat>Widescreen</PresentationFormat>
  <Paragraphs>605</Paragraphs>
  <Slides>96</Slides>
  <Notes>85</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96</vt:i4>
      </vt:variant>
    </vt:vector>
  </HeadingPairs>
  <TitlesOfParts>
    <vt:vector size="103" baseType="lpstr">
      <vt:lpstr>Times</vt:lpstr>
      <vt:lpstr>Corbel</vt:lpstr>
      <vt:lpstr>Calibri</vt:lpstr>
      <vt:lpstr>ArialMT</vt:lpstr>
      <vt:lpstr>Arial</vt:lpstr>
      <vt:lpstr>Courier New</vt:lpstr>
      <vt:lpstr>ELIXIR_template</vt:lpstr>
      <vt:lpstr> Principles of learning and how they apply to training and teaching</vt:lpstr>
      <vt:lpstr>Collaborative Document</vt:lpstr>
      <vt:lpstr>Introductions</vt:lpstr>
      <vt:lpstr>Introductions</vt:lpstr>
      <vt:lpstr>PowerPoint Presentation</vt:lpstr>
      <vt:lpstr>Challenge: your intro (3 min + 1 min for each of you)</vt:lpstr>
      <vt:lpstr>Challenge: Your expectations</vt:lpstr>
      <vt:lpstr>Why are we here?</vt:lpstr>
      <vt:lpstr>Session 1: Principles of learning and how they apply to training and teaching     </vt:lpstr>
      <vt:lpstr>PowerPoint Presentation</vt:lpstr>
      <vt:lpstr>PowerPoint Presentation</vt:lpstr>
      <vt:lpstr>PowerPoint Presentation</vt:lpstr>
      <vt:lpstr>How does learning work?</vt:lpstr>
      <vt:lpstr>Resources to learn more about learning</vt:lpstr>
      <vt:lpstr>Terminology used in learning</vt:lpstr>
      <vt:lpstr>Challenge (3 min + 5 min) How do you go about learning something new ? How do you approach learning new things?</vt:lpstr>
      <vt:lpstr>Challenge  What is learning in your opinion/experience? (5 min)</vt:lpstr>
      <vt:lpstr>What is learning?  </vt:lpstr>
      <vt:lpstr>What is learning?  </vt:lpstr>
      <vt:lpstr>What is learning?  </vt:lpstr>
      <vt:lpstr>What is learning?  </vt:lpstr>
      <vt:lpstr>Which learning theory?</vt:lpstr>
      <vt:lpstr>PowerPoint Presentation</vt:lpstr>
      <vt:lpstr>Behaviourism (started in the early 20th century by John Broadus Watson)  </vt:lpstr>
      <vt:lpstr>Cognitivism (started in 1920 by Jean Piaget):</vt:lpstr>
      <vt:lpstr>Connectivism (started in the 1980s by Stephen Downes and George Siemens)</vt:lpstr>
      <vt:lpstr> There is no universal theory of learning but a number of evidence-based research results supporting some learning principles, which are today accepted and applied in several communities of practice.</vt:lpstr>
      <vt:lpstr>7 Evidence Based Learning Principles</vt:lpstr>
      <vt:lpstr>7 Evidence Based Learning Principles  </vt:lpstr>
      <vt:lpstr>What we have to be aware of in order to become better teachers  </vt:lpstr>
      <vt:lpstr>Challenge: Teaching or Training? (3 +3 min) </vt:lpstr>
      <vt:lpstr>PowerPoint Presentation</vt:lpstr>
      <vt:lpstr>Episode 2: How does learning progress?  </vt:lpstr>
      <vt:lpstr>PowerPoint Presentation</vt:lpstr>
      <vt:lpstr>Bloom’s taxonomy</vt:lpstr>
      <vt:lpstr>We can use the Bloom's taxonomy to align instruction with learners' levels of complexity of thinking (and experience). </vt:lpstr>
      <vt:lpstr>Learning outcomes (LO)</vt:lpstr>
      <vt:lpstr>Writing Learning Outcomes using assessable verbs  </vt:lpstr>
      <vt:lpstr>PowerPoint Presentation</vt:lpstr>
      <vt:lpstr>Challenge (10 min)  </vt:lpstr>
      <vt:lpstr>PowerPoint Presentation</vt:lpstr>
      <vt:lpstr>The Carpentries model of skill acquisition  </vt:lpstr>
      <vt:lpstr>The Carpentries model of skill acquisition  </vt:lpstr>
      <vt:lpstr>European Guild structure  </vt:lpstr>
      <vt:lpstr>Challenge (5  min)  </vt:lpstr>
      <vt:lpstr>Mental models  </vt:lpstr>
      <vt:lpstr>(mental) model of DNA  </vt:lpstr>
      <vt:lpstr>Challenge (10  min) What are the main differences between a novice and an expert in terms of knowledge and learning?  </vt:lpstr>
      <vt:lpstr>Novice vs Competent Practitioner  </vt:lpstr>
      <vt:lpstr>PowerPoint Presentation</vt:lpstr>
      <vt:lpstr>Challenge: Adult learning or andragogy (10 min)</vt:lpstr>
      <vt:lpstr>Compared to children, adults:</vt:lpstr>
      <vt:lpstr>Compared to children, adults:</vt:lpstr>
      <vt:lpstr>Compared to children, adults:</vt:lpstr>
      <vt:lpstr>Compared to children, adults:</vt:lpstr>
      <vt:lpstr>Compared to children, adults:</vt:lpstr>
      <vt:lpstr>Compared to children, adults:</vt:lpstr>
      <vt:lpstr>Compared to children, adults:</vt:lpstr>
      <vt:lpstr>Episode 3: What facilitates and what hinders learning? </vt:lpstr>
      <vt:lpstr>Learners' prior knowledge and misconceptions    </vt:lpstr>
      <vt:lpstr>3 main classes of misconceptions    </vt:lpstr>
      <vt:lpstr>Exposing misconceptions    </vt:lpstr>
      <vt:lpstr>Working memory, long term memory and learning    </vt:lpstr>
      <vt:lpstr>Working memory, long term memory and learning    </vt:lpstr>
      <vt:lpstr>Working memory, long term memory and learning    </vt:lpstr>
      <vt:lpstr>Working memory, long term memory and learning    </vt:lpstr>
      <vt:lpstr>Working memory, long term memory and learning    </vt:lpstr>
      <vt:lpstr>Working memory, long term memory and learning    </vt:lpstr>
      <vt:lpstr>Challenge: short term memory    </vt:lpstr>
      <vt:lpstr>Challenge: short term memory    How many words do you remember?</vt:lpstr>
      <vt:lpstr>Challenge: (Willingham, 2009): How many consecutive letters can you remember?        </vt:lpstr>
      <vt:lpstr>Challenge: (Willingham, 2009): How many consecutive letters can you remember?        </vt:lpstr>
      <vt:lpstr>Challenge: (Willingham, 2009): What about now?      </vt:lpstr>
      <vt:lpstr>Challenge: (Willingham, 2009): How many consecutive letters can you remember?        </vt:lpstr>
      <vt:lpstr>PowerPoint Presentation</vt:lpstr>
      <vt:lpstr>What can we do to make room in working memory?      </vt:lpstr>
      <vt:lpstr>Avoid extraneous cognitive load  </vt:lpstr>
      <vt:lpstr>PowerPoint Presentation</vt:lpstr>
      <vt:lpstr>Challenge: Extraneous cognitive load (10 min)  </vt:lpstr>
      <vt:lpstr>Other factors facilitating memory and learning (Willingham, 2009)</vt:lpstr>
      <vt:lpstr>Other factors facilitating memory and learning (Willingham, 2009)</vt:lpstr>
      <vt:lpstr>Other factors facilitating memory and learning (Willingham, 2009)</vt:lpstr>
      <vt:lpstr>Other factors facilitating memory and learning (Willingham, 2009)</vt:lpstr>
      <vt:lpstr>Other factors facilitating memory and learning (Willingham, 2009)</vt:lpstr>
      <vt:lpstr>Other factors facilitating memory and learning (Willingham, 2009)</vt:lpstr>
      <vt:lpstr>Other factors facilitating memory and learning (Willingham, 2009)</vt:lpstr>
      <vt:lpstr>Active learning    </vt:lpstr>
      <vt:lpstr>Motivation and demotivation    </vt:lpstr>
      <vt:lpstr>PowerPoint Presentation</vt:lpstr>
      <vt:lpstr>Time to relax</vt:lpstr>
      <vt:lpstr>Teaching</vt:lpstr>
      <vt:lpstr>Training</vt:lpstr>
      <vt:lpstr>Objectives</vt:lpstr>
      <vt:lpstr>PowerPoint Presentation</vt:lpstr>
      <vt:lpstr>PowerPoint Presentation</vt:lpstr>
      <vt:lpstr>efficient bioinformatics training in non-formal way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learning and how they apply to training</dc:title>
  <cp:lastModifiedBy>allegra.via@gmail.com</cp:lastModifiedBy>
  <cp:revision>90</cp:revision>
  <dcterms:modified xsi:type="dcterms:W3CDTF">2019-05-30T14:21:57Z</dcterms:modified>
</cp:coreProperties>
</file>